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5"/>
  </p:notesMasterIdLst>
  <p:sldIdLst>
    <p:sldId id="256" r:id="rId2"/>
    <p:sldId id="257" r:id="rId3"/>
    <p:sldId id="258" r:id="rId4"/>
    <p:sldId id="264" r:id="rId5"/>
    <p:sldId id="306" r:id="rId6"/>
    <p:sldId id="259" r:id="rId7"/>
    <p:sldId id="265" r:id="rId8"/>
    <p:sldId id="293" r:id="rId9"/>
    <p:sldId id="260" r:id="rId10"/>
    <p:sldId id="267" r:id="rId11"/>
    <p:sldId id="268" r:id="rId12"/>
    <p:sldId id="272" r:id="rId13"/>
    <p:sldId id="271" r:id="rId14"/>
    <p:sldId id="270" r:id="rId15"/>
    <p:sldId id="269" r:id="rId16"/>
    <p:sldId id="261" r:id="rId17"/>
    <p:sldId id="276" r:id="rId18"/>
    <p:sldId id="275" r:id="rId19"/>
    <p:sldId id="304" r:id="rId20"/>
    <p:sldId id="294" r:id="rId21"/>
    <p:sldId id="295" r:id="rId22"/>
    <p:sldId id="296" r:id="rId23"/>
    <p:sldId id="297" r:id="rId24"/>
    <p:sldId id="298" r:id="rId25"/>
    <p:sldId id="299" r:id="rId26"/>
    <p:sldId id="274" r:id="rId27"/>
    <p:sldId id="278" r:id="rId28"/>
    <p:sldId id="302" r:id="rId29"/>
    <p:sldId id="303" r:id="rId30"/>
    <p:sldId id="277" r:id="rId31"/>
    <p:sldId id="279" r:id="rId32"/>
    <p:sldId id="280" r:id="rId33"/>
    <p:sldId id="307" r:id="rId34"/>
    <p:sldId id="262" r:id="rId35"/>
    <p:sldId id="283" r:id="rId36"/>
    <p:sldId id="285" r:id="rId37"/>
    <p:sldId id="263" r:id="rId38"/>
    <p:sldId id="288" r:id="rId39"/>
    <p:sldId id="286" r:id="rId40"/>
    <p:sldId id="287" r:id="rId41"/>
    <p:sldId id="305" r:id="rId42"/>
    <p:sldId id="289" r:id="rId43"/>
    <p:sldId id="300" r:id="rId4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669900"/>
    <a:srgbClr val="CCCC00"/>
    <a:srgbClr val="99CC00"/>
    <a:srgbClr val="CCFF33"/>
    <a:srgbClr val="00CC00"/>
    <a:srgbClr val="0033CC"/>
    <a:srgbClr val="FF6600"/>
    <a:srgbClr val="08DC17"/>
    <a:srgbClr val="05D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8" autoAdjust="0"/>
    <p:restoredTop sz="99312" autoAdjust="0"/>
  </p:normalViewPr>
  <p:slideViewPr>
    <p:cSldViewPr>
      <p:cViewPr varScale="1">
        <p:scale>
          <a:sx n="68" d="100"/>
          <a:sy n="68" d="100"/>
        </p:scale>
        <p:origin x="113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6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60AE5-59E2-40CE-A37F-4DBEE158093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F8097B69-387E-4464-A60E-79E60FC6C98B}">
      <dgm:prSet phldrT="[Text]"/>
      <dgm:spPr/>
      <dgm:t>
        <a:bodyPr/>
        <a:lstStyle/>
        <a:p>
          <a:r>
            <a:rPr lang="en-US" b="1" dirty="0"/>
            <a:t>Conceptual</a:t>
          </a:r>
        </a:p>
      </dgm:t>
    </dgm:pt>
    <dgm:pt modelId="{1F083193-A08A-4833-B94B-5ECF236D4208}" type="parTrans" cxnId="{D64B344B-C796-4619-964A-41861B9BFB68}">
      <dgm:prSet/>
      <dgm:spPr/>
      <dgm:t>
        <a:bodyPr/>
        <a:lstStyle/>
        <a:p>
          <a:endParaRPr lang="en-US"/>
        </a:p>
      </dgm:t>
    </dgm:pt>
    <dgm:pt modelId="{D031B7FB-F7F7-4214-A9B9-26EAEE2EB711}" type="sibTrans" cxnId="{D64B344B-C796-4619-964A-41861B9BFB68}">
      <dgm:prSet/>
      <dgm:spPr/>
      <dgm:t>
        <a:bodyPr/>
        <a:lstStyle/>
        <a:p>
          <a:endParaRPr lang="en-US"/>
        </a:p>
      </dgm:t>
    </dgm:pt>
    <dgm:pt modelId="{251D4119-9864-499F-A22D-F7C596E67E2B}">
      <dgm:prSet phldrT="[Text]"/>
      <dgm:spPr/>
      <dgm:t>
        <a:bodyPr/>
        <a:lstStyle/>
        <a:p>
          <a:r>
            <a:rPr lang="en-US" b="1" dirty="0"/>
            <a:t>Entity</a:t>
          </a:r>
        </a:p>
      </dgm:t>
    </dgm:pt>
    <dgm:pt modelId="{9A634909-37B6-41B1-ACA9-543F191B22F6}" type="parTrans" cxnId="{D18C5C0A-6818-489E-B4D0-CA78FFEF54BB}">
      <dgm:prSet/>
      <dgm:spPr/>
      <dgm:t>
        <a:bodyPr/>
        <a:lstStyle/>
        <a:p>
          <a:endParaRPr lang="en-US"/>
        </a:p>
      </dgm:t>
    </dgm:pt>
    <dgm:pt modelId="{5BB4E619-521D-4CB8-AECB-25A82DFFCD30}" type="sibTrans" cxnId="{D18C5C0A-6818-489E-B4D0-CA78FFEF54BB}">
      <dgm:prSet/>
      <dgm:spPr/>
      <dgm:t>
        <a:bodyPr/>
        <a:lstStyle/>
        <a:p>
          <a:endParaRPr lang="en-US"/>
        </a:p>
      </dgm:t>
    </dgm:pt>
    <dgm:pt modelId="{75038974-9085-4846-A7AD-F377C5220097}">
      <dgm:prSet phldrT="[Text]"/>
      <dgm:spPr/>
      <dgm:t>
        <a:bodyPr/>
        <a:lstStyle/>
        <a:p>
          <a:r>
            <a:rPr lang="en-US" b="1" dirty="0"/>
            <a:t>Attribute</a:t>
          </a:r>
        </a:p>
      </dgm:t>
    </dgm:pt>
    <dgm:pt modelId="{CD2CA47B-D8E2-4D26-B7CA-5B521CCA174D}" type="parTrans" cxnId="{EDE68B15-333B-4E2A-8E89-74612E0D81F8}">
      <dgm:prSet/>
      <dgm:spPr/>
      <dgm:t>
        <a:bodyPr/>
        <a:lstStyle/>
        <a:p>
          <a:endParaRPr lang="en-US"/>
        </a:p>
      </dgm:t>
    </dgm:pt>
    <dgm:pt modelId="{BE29E436-BE3F-4372-ADB7-CA1E52E082DD}" type="sibTrans" cxnId="{EDE68B15-333B-4E2A-8E89-74612E0D81F8}">
      <dgm:prSet/>
      <dgm:spPr/>
      <dgm:t>
        <a:bodyPr/>
        <a:lstStyle/>
        <a:p>
          <a:endParaRPr lang="en-US"/>
        </a:p>
      </dgm:t>
    </dgm:pt>
    <dgm:pt modelId="{37C335C6-1960-4308-9D4C-CE6262161CBD}">
      <dgm:prSet phldrT="[Text]"/>
      <dgm:spPr/>
      <dgm:t>
        <a:bodyPr/>
        <a:lstStyle/>
        <a:p>
          <a:r>
            <a:rPr lang="en-US" b="1" dirty="0"/>
            <a:t>Attribute</a:t>
          </a:r>
        </a:p>
      </dgm:t>
    </dgm:pt>
    <dgm:pt modelId="{0EFD24FA-0E8C-4CBC-824F-9332819C84A9}" type="parTrans" cxnId="{C3C36D58-1BD2-4FE5-9C73-465FA2870BC9}">
      <dgm:prSet/>
      <dgm:spPr/>
      <dgm:t>
        <a:bodyPr/>
        <a:lstStyle/>
        <a:p>
          <a:endParaRPr lang="en-US"/>
        </a:p>
      </dgm:t>
    </dgm:pt>
    <dgm:pt modelId="{6E9C8ED8-5675-4FA8-9240-3B8D20218E51}" type="sibTrans" cxnId="{C3C36D58-1BD2-4FE5-9C73-465FA2870BC9}">
      <dgm:prSet/>
      <dgm:spPr/>
      <dgm:t>
        <a:bodyPr/>
        <a:lstStyle/>
        <a:p>
          <a:endParaRPr lang="en-US"/>
        </a:p>
      </dgm:t>
    </dgm:pt>
    <dgm:pt modelId="{1618315B-116F-4CB6-93DD-279495DDA779}">
      <dgm:prSet phldrT="[Text]"/>
      <dgm:spPr/>
      <dgm:t>
        <a:bodyPr/>
        <a:lstStyle/>
        <a:p>
          <a:r>
            <a:rPr lang="en-US" b="1" dirty="0"/>
            <a:t>Entity</a:t>
          </a:r>
        </a:p>
      </dgm:t>
    </dgm:pt>
    <dgm:pt modelId="{B4E4BA86-E775-471A-B1AB-EDC839227580}" type="parTrans" cxnId="{1C6A328B-BF43-4967-88C6-348CBB95AA71}">
      <dgm:prSet/>
      <dgm:spPr/>
      <dgm:t>
        <a:bodyPr/>
        <a:lstStyle/>
        <a:p>
          <a:endParaRPr lang="en-US"/>
        </a:p>
      </dgm:t>
    </dgm:pt>
    <dgm:pt modelId="{23BFA652-E1C4-407C-B0FB-D166B61B925D}" type="sibTrans" cxnId="{1C6A328B-BF43-4967-88C6-348CBB95AA71}">
      <dgm:prSet/>
      <dgm:spPr/>
      <dgm:t>
        <a:bodyPr/>
        <a:lstStyle/>
        <a:p>
          <a:endParaRPr lang="en-US"/>
        </a:p>
      </dgm:t>
    </dgm:pt>
    <dgm:pt modelId="{07B6D40A-DC46-434E-BF43-103D975F1E74}">
      <dgm:prSet phldrT="[Text]"/>
      <dgm:spPr/>
      <dgm:t>
        <a:bodyPr/>
        <a:lstStyle/>
        <a:p>
          <a:r>
            <a:rPr lang="en-US" b="1" dirty="0"/>
            <a:t>Attribute</a:t>
          </a:r>
        </a:p>
      </dgm:t>
    </dgm:pt>
    <dgm:pt modelId="{90B44832-5111-411C-A544-7891B656A18A}" type="parTrans" cxnId="{23056D2D-80CE-40E7-9109-7B8FD66D44EC}">
      <dgm:prSet/>
      <dgm:spPr/>
      <dgm:t>
        <a:bodyPr/>
        <a:lstStyle/>
        <a:p>
          <a:endParaRPr lang="en-US"/>
        </a:p>
      </dgm:t>
    </dgm:pt>
    <dgm:pt modelId="{1ACCDD1D-2E30-42B9-8DB2-753C3DA543B9}" type="sibTrans" cxnId="{23056D2D-80CE-40E7-9109-7B8FD66D44EC}">
      <dgm:prSet/>
      <dgm:spPr/>
      <dgm:t>
        <a:bodyPr/>
        <a:lstStyle/>
        <a:p>
          <a:endParaRPr lang="en-US"/>
        </a:p>
      </dgm:t>
    </dgm:pt>
    <dgm:pt modelId="{6C821094-60E7-4CB0-BC3E-650D1AD44C86}">
      <dgm:prSet phldrT="[Text]"/>
      <dgm:spPr/>
      <dgm:t>
        <a:bodyPr/>
        <a:lstStyle/>
        <a:p>
          <a:r>
            <a:rPr lang="en-US" b="1" dirty="0"/>
            <a:t>Attribute</a:t>
          </a:r>
        </a:p>
      </dgm:t>
    </dgm:pt>
    <dgm:pt modelId="{BF01F610-636A-485A-9E09-9972B9B1E1CE}" type="parTrans" cxnId="{06AF9D15-1AEF-4410-8E38-835AAF4BDBD8}">
      <dgm:prSet/>
      <dgm:spPr/>
      <dgm:t>
        <a:bodyPr/>
        <a:lstStyle/>
        <a:p>
          <a:endParaRPr lang="en-US"/>
        </a:p>
      </dgm:t>
    </dgm:pt>
    <dgm:pt modelId="{49D3F95B-3BA9-4AAD-8014-EE4327EE2A68}" type="sibTrans" cxnId="{06AF9D15-1AEF-4410-8E38-835AAF4BDBD8}">
      <dgm:prSet/>
      <dgm:spPr/>
      <dgm:t>
        <a:bodyPr/>
        <a:lstStyle/>
        <a:p>
          <a:endParaRPr lang="en-US"/>
        </a:p>
      </dgm:t>
    </dgm:pt>
    <dgm:pt modelId="{2DDA9033-87EF-4F80-B0FD-057341328C09}" type="pres">
      <dgm:prSet presAssocID="{93460AE5-59E2-40CE-A37F-4DBEE15809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11A9E1-56F2-422D-B94C-25461E1CA85A}" type="pres">
      <dgm:prSet presAssocID="{F8097B69-387E-4464-A60E-79E60FC6C98B}" presName="hierRoot1" presStyleCnt="0"/>
      <dgm:spPr/>
    </dgm:pt>
    <dgm:pt modelId="{82F3E355-461E-4964-8DB2-0ADE757D9B01}" type="pres">
      <dgm:prSet presAssocID="{F8097B69-387E-4464-A60E-79E60FC6C98B}" presName="composite" presStyleCnt="0"/>
      <dgm:spPr/>
    </dgm:pt>
    <dgm:pt modelId="{98DE87AF-6D44-4FF3-89E1-9B0650343224}" type="pres">
      <dgm:prSet presAssocID="{F8097B69-387E-4464-A60E-79E60FC6C98B}" presName="background" presStyleLbl="node0" presStyleIdx="0" presStyleCnt="1"/>
      <dgm:spPr/>
    </dgm:pt>
    <dgm:pt modelId="{2101D5BE-63F5-41FC-BE59-D70FBB6A5177}" type="pres">
      <dgm:prSet presAssocID="{F8097B69-387E-4464-A60E-79E60FC6C98B}" presName="text" presStyleLbl="fgAcc0" presStyleIdx="0" presStyleCnt="1" custLinFactNeighborX="19002" custLinFactNeighborY="13462">
        <dgm:presLayoutVars>
          <dgm:chPref val="3"/>
        </dgm:presLayoutVars>
      </dgm:prSet>
      <dgm:spPr/>
    </dgm:pt>
    <dgm:pt modelId="{2CD50DA2-AA62-4D02-A7F7-3E429F52B922}" type="pres">
      <dgm:prSet presAssocID="{F8097B69-387E-4464-A60E-79E60FC6C98B}" presName="hierChild2" presStyleCnt="0"/>
      <dgm:spPr/>
    </dgm:pt>
    <dgm:pt modelId="{4A350C6E-7E63-42D9-8FAB-2864122DB001}" type="pres">
      <dgm:prSet presAssocID="{9A634909-37B6-41B1-ACA9-543F191B22F6}" presName="Name10" presStyleLbl="parChTrans1D2" presStyleIdx="0" presStyleCnt="2"/>
      <dgm:spPr/>
    </dgm:pt>
    <dgm:pt modelId="{9A65CDAC-FDCA-4562-8056-12F12813B0B8}" type="pres">
      <dgm:prSet presAssocID="{251D4119-9864-499F-A22D-F7C596E67E2B}" presName="hierRoot2" presStyleCnt="0"/>
      <dgm:spPr/>
    </dgm:pt>
    <dgm:pt modelId="{C5B0F367-4F58-4CCD-B1E3-3B08DF772B6C}" type="pres">
      <dgm:prSet presAssocID="{251D4119-9864-499F-A22D-F7C596E67E2B}" presName="composite2" presStyleCnt="0"/>
      <dgm:spPr/>
    </dgm:pt>
    <dgm:pt modelId="{C5B69BC7-6DE5-44A5-9CC3-4F5C1F433E8E}" type="pres">
      <dgm:prSet presAssocID="{251D4119-9864-499F-A22D-F7C596E67E2B}" presName="background2" presStyleLbl="node2" presStyleIdx="0" presStyleCnt="2"/>
      <dgm:spPr/>
    </dgm:pt>
    <dgm:pt modelId="{5BFC6008-9627-42FD-B7FC-E3BFA37F571D}" type="pres">
      <dgm:prSet presAssocID="{251D4119-9864-499F-A22D-F7C596E67E2B}" presName="text2" presStyleLbl="fgAcc2" presStyleIdx="0" presStyleCnt="2" custLinFactNeighborX="8589" custLinFactNeighborY="-6878">
        <dgm:presLayoutVars>
          <dgm:chPref val="3"/>
        </dgm:presLayoutVars>
      </dgm:prSet>
      <dgm:spPr/>
    </dgm:pt>
    <dgm:pt modelId="{04E788D1-EAC9-4315-BE27-7717EF70F683}" type="pres">
      <dgm:prSet presAssocID="{251D4119-9864-499F-A22D-F7C596E67E2B}" presName="hierChild3" presStyleCnt="0"/>
      <dgm:spPr/>
    </dgm:pt>
    <dgm:pt modelId="{A012FDCA-A742-48AB-8382-F67791FAB084}" type="pres">
      <dgm:prSet presAssocID="{CD2CA47B-D8E2-4D26-B7CA-5B521CCA174D}" presName="Name17" presStyleLbl="parChTrans1D3" presStyleIdx="0" presStyleCnt="4"/>
      <dgm:spPr/>
    </dgm:pt>
    <dgm:pt modelId="{A06778CD-DC31-4635-A173-9C7CEBB248DC}" type="pres">
      <dgm:prSet presAssocID="{75038974-9085-4846-A7AD-F377C5220097}" presName="hierRoot3" presStyleCnt="0"/>
      <dgm:spPr/>
    </dgm:pt>
    <dgm:pt modelId="{B204DCF4-F862-4236-B567-8330078F5CA0}" type="pres">
      <dgm:prSet presAssocID="{75038974-9085-4846-A7AD-F377C5220097}" presName="composite3" presStyleCnt="0"/>
      <dgm:spPr/>
    </dgm:pt>
    <dgm:pt modelId="{A6302504-C236-4BC9-BC25-AF9EB9BAF364}" type="pres">
      <dgm:prSet presAssocID="{75038974-9085-4846-A7AD-F377C5220097}" presName="background3" presStyleLbl="node3" presStyleIdx="0" presStyleCnt="4"/>
      <dgm:spPr/>
    </dgm:pt>
    <dgm:pt modelId="{A4C6A3F6-7213-4D52-9CD9-983E08B3750E}" type="pres">
      <dgm:prSet presAssocID="{75038974-9085-4846-A7AD-F377C5220097}" presName="text3" presStyleLbl="fgAcc3" presStyleIdx="0" presStyleCnt="4" custLinFactNeighborX="8589" custLinFactNeighborY="-6878">
        <dgm:presLayoutVars>
          <dgm:chPref val="3"/>
        </dgm:presLayoutVars>
      </dgm:prSet>
      <dgm:spPr/>
    </dgm:pt>
    <dgm:pt modelId="{EC5D2DA7-314F-46BB-AF6C-7B3DCFCD366B}" type="pres">
      <dgm:prSet presAssocID="{75038974-9085-4846-A7AD-F377C5220097}" presName="hierChild4" presStyleCnt="0"/>
      <dgm:spPr/>
    </dgm:pt>
    <dgm:pt modelId="{8281C1EA-477A-4FF4-9CB5-7052BC3ABAFD}" type="pres">
      <dgm:prSet presAssocID="{0EFD24FA-0E8C-4CBC-824F-9332819C84A9}" presName="Name17" presStyleLbl="parChTrans1D3" presStyleIdx="1" presStyleCnt="4"/>
      <dgm:spPr/>
    </dgm:pt>
    <dgm:pt modelId="{D1543938-D08C-48F9-82DA-6FD48DCEBBEB}" type="pres">
      <dgm:prSet presAssocID="{37C335C6-1960-4308-9D4C-CE6262161CBD}" presName="hierRoot3" presStyleCnt="0"/>
      <dgm:spPr/>
    </dgm:pt>
    <dgm:pt modelId="{36E3C0EB-AA4A-4586-8298-2234C5589B62}" type="pres">
      <dgm:prSet presAssocID="{37C335C6-1960-4308-9D4C-CE6262161CBD}" presName="composite3" presStyleCnt="0"/>
      <dgm:spPr/>
    </dgm:pt>
    <dgm:pt modelId="{521BFA77-6601-467B-B48C-A9FBDCD39062}" type="pres">
      <dgm:prSet presAssocID="{37C335C6-1960-4308-9D4C-CE6262161CBD}" presName="background3" presStyleLbl="node3" presStyleIdx="1" presStyleCnt="4"/>
      <dgm:spPr/>
    </dgm:pt>
    <dgm:pt modelId="{051F307C-91ED-4DC7-9060-97DFC5D3FFAC}" type="pres">
      <dgm:prSet presAssocID="{37C335C6-1960-4308-9D4C-CE6262161CBD}" presName="text3" presStyleLbl="fgAcc3" presStyleIdx="1" presStyleCnt="4">
        <dgm:presLayoutVars>
          <dgm:chPref val="3"/>
        </dgm:presLayoutVars>
      </dgm:prSet>
      <dgm:spPr/>
    </dgm:pt>
    <dgm:pt modelId="{C26C1B1D-0E2D-4E48-AC30-66D60137DC16}" type="pres">
      <dgm:prSet presAssocID="{37C335C6-1960-4308-9D4C-CE6262161CBD}" presName="hierChild4" presStyleCnt="0"/>
      <dgm:spPr/>
    </dgm:pt>
    <dgm:pt modelId="{E6E4C87C-2CE3-4B41-A90F-3BD5F1EF7313}" type="pres">
      <dgm:prSet presAssocID="{B4E4BA86-E775-471A-B1AB-EDC839227580}" presName="Name10" presStyleLbl="parChTrans1D2" presStyleIdx="1" presStyleCnt="2"/>
      <dgm:spPr/>
    </dgm:pt>
    <dgm:pt modelId="{6D1B9877-DD2D-4EE9-B905-98100ADF372C}" type="pres">
      <dgm:prSet presAssocID="{1618315B-116F-4CB6-93DD-279495DDA779}" presName="hierRoot2" presStyleCnt="0"/>
      <dgm:spPr/>
    </dgm:pt>
    <dgm:pt modelId="{49F08DB5-4383-425A-B700-AAD976CF170E}" type="pres">
      <dgm:prSet presAssocID="{1618315B-116F-4CB6-93DD-279495DDA779}" presName="composite2" presStyleCnt="0"/>
      <dgm:spPr/>
    </dgm:pt>
    <dgm:pt modelId="{31F8F2A3-DDD7-467F-9D96-4E1420274945}" type="pres">
      <dgm:prSet presAssocID="{1618315B-116F-4CB6-93DD-279495DDA779}" presName="background2" presStyleLbl="node2" presStyleIdx="1" presStyleCnt="2"/>
      <dgm:spPr/>
    </dgm:pt>
    <dgm:pt modelId="{788D2773-54F5-42BF-846C-8F76410175D3}" type="pres">
      <dgm:prSet presAssocID="{1618315B-116F-4CB6-93DD-279495DDA779}" presName="text2" presStyleLbl="fgAcc2" presStyleIdx="1" presStyleCnt="2">
        <dgm:presLayoutVars>
          <dgm:chPref val="3"/>
        </dgm:presLayoutVars>
      </dgm:prSet>
      <dgm:spPr/>
    </dgm:pt>
    <dgm:pt modelId="{05999F4B-346C-43BE-9B69-47D2998AF3C1}" type="pres">
      <dgm:prSet presAssocID="{1618315B-116F-4CB6-93DD-279495DDA779}" presName="hierChild3" presStyleCnt="0"/>
      <dgm:spPr/>
    </dgm:pt>
    <dgm:pt modelId="{2F64FB8C-6380-4DC7-B1DC-97AB810121D6}" type="pres">
      <dgm:prSet presAssocID="{90B44832-5111-411C-A544-7891B656A18A}" presName="Name17" presStyleLbl="parChTrans1D3" presStyleIdx="2" presStyleCnt="4"/>
      <dgm:spPr/>
    </dgm:pt>
    <dgm:pt modelId="{B9216B10-E38C-48DE-A522-3DFF61832E6C}" type="pres">
      <dgm:prSet presAssocID="{07B6D40A-DC46-434E-BF43-103D975F1E74}" presName="hierRoot3" presStyleCnt="0"/>
      <dgm:spPr/>
    </dgm:pt>
    <dgm:pt modelId="{644242B7-ED02-4738-AF69-5FB37ACE091E}" type="pres">
      <dgm:prSet presAssocID="{07B6D40A-DC46-434E-BF43-103D975F1E74}" presName="composite3" presStyleCnt="0"/>
      <dgm:spPr/>
    </dgm:pt>
    <dgm:pt modelId="{1B84A498-31F0-423E-867C-1BFE02F09655}" type="pres">
      <dgm:prSet presAssocID="{07B6D40A-DC46-434E-BF43-103D975F1E74}" presName="background3" presStyleLbl="node3" presStyleIdx="2" presStyleCnt="4"/>
      <dgm:spPr/>
    </dgm:pt>
    <dgm:pt modelId="{457576BB-E925-46CF-B8D9-BED64F49E38A}" type="pres">
      <dgm:prSet presAssocID="{07B6D40A-DC46-434E-BF43-103D975F1E74}" presName="text3" presStyleLbl="fgAcc3" presStyleIdx="2" presStyleCnt="4">
        <dgm:presLayoutVars>
          <dgm:chPref val="3"/>
        </dgm:presLayoutVars>
      </dgm:prSet>
      <dgm:spPr/>
    </dgm:pt>
    <dgm:pt modelId="{681AFE94-B014-43D3-AB72-7214C082AD6B}" type="pres">
      <dgm:prSet presAssocID="{07B6D40A-DC46-434E-BF43-103D975F1E74}" presName="hierChild4" presStyleCnt="0"/>
      <dgm:spPr/>
    </dgm:pt>
    <dgm:pt modelId="{BE6B03AA-110F-481E-9390-C078411C4490}" type="pres">
      <dgm:prSet presAssocID="{BF01F610-636A-485A-9E09-9972B9B1E1CE}" presName="Name17" presStyleLbl="parChTrans1D3" presStyleIdx="3" presStyleCnt="4"/>
      <dgm:spPr/>
    </dgm:pt>
    <dgm:pt modelId="{89AD8A00-694B-4553-B87E-65AFA0EF3C92}" type="pres">
      <dgm:prSet presAssocID="{6C821094-60E7-4CB0-BC3E-650D1AD44C86}" presName="hierRoot3" presStyleCnt="0"/>
      <dgm:spPr/>
    </dgm:pt>
    <dgm:pt modelId="{F9BBDA7C-3275-42F5-AC44-4ABF829613EE}" type="pres">
      <dgm:prSet presAssocID="{6C821094-60E7-4CB0-BC3E-650D1AD44C86}" presName="composite3" presStyleCnt="0"/>
      <dgm:spPr/>
    </dgm:pt>
    <dgm:pt modelId="{780603C2-3182-4D04-8FE7-4F28B7EEDA2E}" type="pres">
      <dgm:prSet presAssocID="{6C821094-60E7-4CB0-BC3E-650D1AD44C86}" presName="background3" presStyleLbl="node3" presStyleIdx="3" presStyleCnt="4"/>
      <dgm:spPr/>
    </dgm:pt>
    <dgm:pt modelId="{88F374AF-1FF1-4CA5-9475-5BD83B11D6C2}" type="pres">
      <dgm:prSet presAssocID="{6C821094-60E7-4CB0-BC3E-650D1AD44C86}" presName="text3" presStyleLbl="fgAcc3" presStyleIdx="3" presStyleCnt="4">
        <dgm:presLayoutVars>
          <dgm:chPref val="3"/>
        </dgm:presLayoutVars>
      </dgm:prSet>
      <dgm:spPr/>
    </dgm:pt>
    <dgm:pt modelId="{D6811367-5D2D-4653-B704-4BB80A0962D6}" type="pres">
      <dgm:prSet presAssocID="{6C821094-60E7-4CB0-BC3E-650D1AD44C86}" presName="hierChild4" presStyleCnt="0"/>
      <dgm:spPr/>
    </dgm:pt>
  </dgm:ptLst>
  <dgm:cxnLst>
    <dgm:cxn modelId="{F13BF502-0AC1-401F-9E08-55D7244823ED}" type="presOf" srcId="{0EFD24FA-0E8C-4CBC-824F-9332819C84A9}" destId="{8281C1EA-477A-4FF4-9CB5-7052BC3ABAFD}" srcOrd="0" destOrd="0" presId="urn:microsoft.com/office/officeart/2005/8/layout/hierarchy1"/>
    <dgm:cxn modelId="{D18C5C0A-6818-489E-B4D0-CA78FFEF54BB}" srcId="{F8097B69-387E-4464-A60E-79E60FC6C98B}" destId="{251D4119-9864-499F-A22D-F7C596E67E2B}" srcOrd="0" destOrd="0" parTransId="{9A634909-37B6-41B1-ACA9-543F191B22F6}" sibTransId="{5BB4E619-521D-4CB8-AECB-25A82DFFCD30}"/>
    <dgm:cxn modelId="{F942090E-4019-465C-973D-52A98E6FBB12}" type="presOf" srcId="{1618315B-116F-4CB6-93DD-279495DDA779}" destId="{788D2773-54F5-42BF-846C-8F76410175D3}" srcOrd="0" destOrd="0" presId="urn:microsoft.com/office/officeart/2005/8/layout/hierarchy1"/>
    <dgm:cxn modelId="{EDE68B15-333B-4E2A-8E89-74612E0D81F8}" srcId="{251D4119-9864-499F-A22D-F7C596E67E2B}" destId="{75038974-9085-4846-A7AD-F377C5220097}" srcOrd="0" destOrd="0" parTransId="{CD2CA47B-D8E2-4D26-B7CA-5B521CCA174D}" sibTransId="{BE29E436-BE3F-4372-ADB7-CA1E52E082DD}"/>
    <dgm:cxn modelId="{06AF9D15-1AEF-4410-8E38-835AAF4BDBD8}" srcId="{1618315B-116F-4CB6-93DD-279495DDA779}" destId="{6C821094-60E7-4CB0-BC3E-650D1AD44C86}" srcOrd="1" destOrd="0" parTransId="{BF01F610-636A-485A-9E09-9972B9B1E1CE}" sibTransId="{49D3F95B-3BA9-4AAD-8014-EE4327EE2A68}"/>
    <dgm:cxn modelId="{23056D2D-80CE-40E7-9109-7B8FD66D44EC}" srcId="{1618315B-116F-4CB6-93DD-279495DDA779}" destId="{07B6D40A-DC46-434E-BF43-103D975F1E74}" srcOrd="0" destOrd="0" parTransId="{90B44832-5111-411C-A544-7891B656A18A}" sibTransId="{1ACCDD1D-2E30-42B9-8DB2-753C3DA543B9}"/>
    <dgm:cxn modelId="{0F5E9631-BCAA-4AA1-8343-CE27AB593049}" type="presOf" srcId="{90B44832-5111-411C-A544-7891B656A18A}" destId="{2F64FB8C-6380-4DC7-B1DC-97AB810121D6}" srcOrd="0" destOrd="0" presId="urn:microsoft.com/office/officeart/2005/8/layout/hierarchy1"/>
    <dgm:cxn modelId="{D64B344B-C796-4619-964A-41861B9BFB68}" srcId="{93460AE5-59E2-40CE-A37F-4DBEE158093F}" destId="{F8097B69-387E-4464-A60E-79E60FC6C98B}" srcOrd="0" destOrd="0" parTransId="{1F083193-A08A-4833-B94B-5ECF236D4208}" sibTransId="{D031B7FB-F7F7-4214-A9B9-26EAEE2EB711}"/>
    <dgm:cxn modelId="{9A918D50-823D-486E-965C-3FAACDB056F5}" type="presOf" srcId="{75038974-9085-4846-A7AD-F377C5220097}" destId="{A4C6A3F6-7213-4D52-9CD9-983E08B3750E}" srcOrd="0" destOrd="0" presId="urn:microsoft.com/office/officeart/2005/8/layout/hierarchy1"/>
    <dgm:cxn modelId="{C3C36D58-1BD2-4FE5-9C73-465FA2870BC9}" srcId="{251D4119-9864-499F-A22D-F7C596E67E2B}" destId="{37C335C6-1960-4308-9D4C-CE6262161CBD}" srcOrd="1" destOrd="0" parTransId="{0EFD24FA-0E8C-4CBC-824F-9332819C84A9}" sibTransId="{6E9C8ED8-5675-4FA8-9240-3B8D20218E51}"/>
    <dgm:cxn modelId="{22F97458-60D5-48D3-8AA2-29A5C4F38C75}" type="presOf" srcId="{93460AE5-59E2-40CE-A37F-4DBEE158093F}" destId="{2DDA9033-87EF-4F80-B0FD-057341328C09}" srcOrd="0" destOrd="0" presId="urn:microsoft.com/office/officeart/2005/8/layout/hierarchy1"/>
    <dgm:cxn modelId="{B9A28979-52DE-4705-B349-FE5766D90653}" type="presOf" srcId="{9A634909-37B6-41B1-ACA9-543F191B22F6}" destId="{4A350C6E-7E63-42D9-8FAB-2864122DB001}" srcOrd="0" destOrd="0" presId="urn:microsoft.com/office/officeart/2005/8/layout/hierarchy1"/>
    <dgm:cxn modelId="{C990C85A-FD3A-41D8-9465-29177F3631B4}" type="presOf" srcId="{CD2CA47B-D8E2-4D26-B7CA-5B521CCA174D}" destId="{A012FDCA-A742-48AB-8382-F67791FAB084}" srcOrd="0" destOrd="0" presId="urn:microsoft.com/office/officeart/2005/8/layout/hierarchy1"/>
    <dgm:cxn modelId="{56497F81-0A6D-4780-8CB1-A57CD286075F}" type="presOf" srcId="{07B6D40A-DC46-434E-BF43-103D975F1E74}" destId="{457576BB-E925-46CF-B8D9-BED64F49E38A}" srcOrd="0" destOrd="0" presId="urn:microsoft.com/office/officeart/2005/8/layout/hierarchy1"/>
    <dgm:cxn modelId="{1C6A328B-BF43-4967-88C6-348CBB95AA71}" srcId="{F8097B69-387E-4464-A60E-79E60FC6C98B}" destId="{1618315B-116F-4CB6-93DD-279495DDA779}" srcOrd="1" destOrd="0" parTransId="{B4E4BA86-E775-471A-B1AB-EDC839227580}" sibTransId="{23BFA652-E1C4-407C-B0FB-D166B61B925D}"/>
    <dgm:cxn modelId="{8F114F8D-668B-4626-B152-2541B44D7084}" type="presOf" srcId="{6C821094-60E7-4CB0-BC3E-650D1AD44C86}" destId="{88F374AF-1FF1-4CA5-9475-5BD83B11D6C2}" srcOrd="0" destOrd="0" presId="urn:microsoft.com/office/officeart/2005/8/layout/hierarchy1"/>
    <dgm:cxn modelId="{DB6194A0-5241-4EC9-AC3E-5D1987B46743}" type="presOf" srcId="{37C335C6-1960-4308-9D4C-CE6262161CBD}" destId="{051F307C-91ED-4DC7-9060-97DFC5D3FFAC}" srcOrd="0" destOrd="0" presId="urn:microsoft.com/office/officeart/2005/8/layout/hierarchy1"/>
    <dgm:cxn modelId="{737AACC5-4C86-42D0-AF8D-B3F3D2F913DC}" type="presOf" srcId="{251D4119-9864-499F-A22D-F7C596E67E2B}" destId="{5BFC6008-9627-42FD-B7FC-E3BFA37F571D}" srcOrd="0" destOrd="0" presId="urn:microsoft.com/office/officeart/2005/8/layout/hierarchy1"/>
    <dgm:cxn modelId="{AEC181C8-8C89-49E1-AB38-9B7C67CD8C94}" type="presOf" srcId="{BF01F610-636A-485A-9E09-9972B9B1E1CE}" destId="{BE6B03AA-110F-481E-9390-C078411C4490}" srcOrd="0" destOrd="0" presId="urn:microsoft.com/office/officeart/2005/8/layout/hierarchy1"/>
    <dgm:cxn modelId="{8A38C2D3-BEA2-4242-AF0C-42CFFABE6E2F}" type="presOf" srcId="{B4E4BA86-E775-471A-B1AB-EDC839227580}" destId="{E6E4C87C-2CE3-4B41-A90F-3BD5F1EF7313}" srcOrd="0" destOrd="0" presId="urn:microsoft.com/office/officeart/2005/8/layout/hierarchy1"/>
    <dgm:cxn modelId="{5404A7D5-C2C4-41CD-8F24-1C6C9D0D3DE6}" type="presOf" srcId="{F8097B69-387E-4464-A60E-79E60FC6C98B}" destId="{2101D5BE-63F5-41FC-BE59-D70FBB6A5177}" srcOrd="0" destOrd="0" presId="urn:microsoft.com/office/officeart/2005/8/layout/hierarchy1"/>
    <dgm:cxn modelId="{392B2D75-8698-459A-944B-2C852730DE51}" type="presParOf" srcId="{2DDA9033-87EF-4F80-B0FD-057341328C09}" destId="{E311A9E1-56F2-422D-B94C-25461E1CA85A}" srcOrd="0" destOrd="0" presId="urn:microsoft.com/office/officeart/2005/8/layout/hierarchy1"/>
    <dgm:cxn modelId="{09376612-FFE1-4290-A787-5B4350D99716}" type="presParOf" srcId="{E311A9E1-56F2-422D-B94C-25461E1CA85A}" destId="{82F3E355-461E-4964-8DB2-0ADE757D9B01}" srcOrd="0" destOrd="0" presId="urn:microsoft.com/office/officeart/2005/8/layout/hierarchy1"/>
    <dgm:cxn modelId="{2068BBF9-6209-405F-B426-CB6F29B28E03}" type="presParOf" srcId="{82F3E355-461E-4964-8DB2-0ADE757D9B01}" destId="{98DE87AF-6D44-4FF3-89E1-9B0650343224}" srcOrd="0" destOrd="0" presId="urn:microsoft.com/office/officeart/2005/8/layout/hierarchy1"/>
    <dgm:cxn modelId="{25C2CF17-5626-486C-AF41-C3A4EF9610E2}" type="presParOf" srcId="{82F3E355-461E-4964-8DB2-0ADE757D9B01}" destId="{2101D5BE-63F5-41FC-BE59-D70FBB6A5177}" srcOrd="1" destOrd="0" presId="urn:microsoft.com/office/officeart/2005/8/layout/hierarchy1"/>
    <dgm:cxn modelId="{FB80F9FA-D734-448E-A73F-E9EE4EDD85A2}" type="presParOf" srcId="{E311A9E1-56F2-422D-B94C-25461E1CA85A}" destId="{2CD50DA2-AA62-4D02-A7F7-3E429F52B922}" srcOrd="1" destOrd="0" presId="urn:microsoft.com/office/officeart/2005/8/layout/hierarchy1"/>
    <dgm:cxn modelId="{6018DA1A-0BD9-477C-95D7-6878B830FDDD}" type="presParOf" srcId="{2CD50DA2-AA62-4D02-A7F7-3E429F52B922}" destId="{4A350C6E-7E63-42D9-8FAB-2864122DB001}" srcOrd="0" destOrd="0" presId="urn:microsoft.com/office/officeart/2005/8/layout/hierarchy1"/>
    <dgm:cxn modelId="{6AD01464-782E-4F5C-AC53-0F3668871958}" type="presParOf" srcId="{2CD50DA2-AA62-4D02-A7F7-3E429F52B922}" destId="{9A65CDAC-FDCA-4562-8056-12F12813B0B8}" srcOrd="1" destOrd="0" presId="urn:microsoft.com/office/officeart/2005/8/layout/hierarchy1"/>
    <dgm:cxn modelId="{7FAB445F-6977-4669-A041-3AFAB82DBDBB}" type="presParOf" srcId="{9A65CDAC-FDCA-4562-8056-12F12813B0B8}" destId="{C5B0F367-4F58-4CCD-B1E3-3B08DF772B6C}" srcOrd="0" destOrd="0" presId="urn:microsoft.com/office/officeart/2005/8/layout/hierarchy1"/>
    <dgm:cxn modelId="{91737DD5-3A05-4138-BBDF-91C77572218A}" type="presParOf" srcId="{C5B0F367-4F58-4CCD-B1E3-3B08DF772B6C}" destId="{C5B69BC7-6DE5-44A5-9CC3-4F5C1F433E8E}" srcOrd="0" destOrd="0" presId="urn:microsoft.com/office/officeart/2005/8/layout/hierarchy1"/>
    <dgm:cxn modelId="{2DE6E5CF-875A-4359-BC6A-792391DF04C5}" type="presParOf" srcId="{C5B0F367-4F58-4CCD-B1E3-3B08DF772B6C}" destId="{5BFC6008-9627-42FD-B7FC-E3BFA37F571D}" srcOrd="1" destOrd="0" presId="urn:microsoft.com/office/officeart/2005/8/layout/hierarchy1"/>
    <dgm:cxn modelId="{4D5DE012-AFCD-49CA-8712-8EB199560FB3}" type="presParOf" srcId="{9A65CDAC-FDCA-4562-8056-12F12813B0B8}" destId="{04E788D1-EAC9-4315-BE27-7717EF70F683}" srcOrd="1" destOrd="0" presId="urn:microsoft.com/office/officeart/2005/8/layout/hierarchy1"/>
    <dgm:cxn modelId="{62E9528C-01C7-406F-A010-225D1ECEA94D}" type="presParOf" srcId="{04E788D1-EAC9-4315-BE27-7717EF70F683}" destId="{A012FDCA-A742-48AB-8382-F67791FAB084}" srcOrd="0" destOrd="0" presId="urn:microsoft.com/office/officeart/2005/8/layout/hierarchy1"/>
    <dgm:cxn modelId="{A77613AC-780A-4338-B052-C515493ADDCB}" type="presParOf" srcId="{04E788D1-EAC9-4315-BE27-7717EF70F683}" destId="{A06778CD-DC31-4635-A173-9C7CEBB248DC}" srcOrd="1" destOrd="0" presId="urn:microsoft.com/office/officeart/2005/8/layout/hierarchy1"/>
    <dgm:cxn modelId="{E9467819-7C10-48DD-BDB5-626DF657F690}" type="presParOf" srcId="{A06778CD-DC31-4635-A173-9C7CEBB248DC}" destId="{B204DCF4-F862-4236-B567-8330078F5CA0}" srcOrd="0" destOrd="0" presId="urn:microsoft.com/office/officeart/2005/8/layout/hierarchy1"/>
    <dgm:cxn modelId="{A3E32C4A-F526-43B6-8431-EB25A2A1F4D5}" type="presParOf" srcId="{B204DCF4-F862-4236-B567-8330078F5CA0}" destId="{A6302504-C236-4BC9-BC25-AF9EB9BAF364}" srcOrd="0" destOrd="0" presId="urn:microsoft.com/office/officeart/2005/8/layout/hierarchy1"/>
    <dgm:cxn modelId="{2D38577B-764A-489C-8708-D520E8CEFD80}" type="presParOf" srcId="{B204DCF4-F862-4236-B567-8330078F5CA0}" destId="{A4C6A3F6-7213-4D52-9CD9-983E08B3750E}" srcOrd="1" destOrd="0" presId="urn:microsoft.com/office/officeart/2005/8/layout/hierarchy1"/>
    <dgm:cxn modelId="{05EFDAE1-1DE1-4A36-A4B3-D490D2B5638B}" type="presParOf" srcId="{A06778CD-DC31-4635-A173-9C7CEBB248DC}" destId="{EC5D2DA7-314F-46BB-AF6C-7B3DCFCD366B}" srcOrd="1" destOrd="0" presId="urn:microsoft.com/office/officeart/2005/8/layout/hierarchy1"/>
    <dgm:cxn modelId="{A42D3736-A9CB-4BEE-BDC2-9F71E75BB838}" type="presParOf" srcId="{04E788D1-EAC9-4315-BE27-7717EF70F683}" destId="{8281C1EA-477A-4FF4-9CB5-7052BC3ABAFD}" srcOrd="2" destOrd="0" presId="urn:microsoft.com/office/officeart/2005/8/layout/hierarchy1"/>
    <dgm:cxn modelId="{8C76A549-58A9-41BD-81FF-573ED983838E}" type="presParOf" srcId="{04E788D1-EAC9-4315-BE27-7717EF70F683}" destId="{D1543938-D08C-48F9-82DA-6FD48DCEBBEB}" srcOrd="3" destOrd="0" presId="urn:microsoft.com/office/officeart/2005/8/layout/hierarchy1"/>
    <dgm:cxn modelId="{74F2D3A3-D6A4-4260-A755-48D9B239122F}" type="presParOf" srcId="{D1543938-D08C-48F9-82DA-6FD48DCEBBEB}" destId="{36E3C0EB-AA4A-4586-8298-2234C5589B62}" srcOrd="0" destOrd="0" presId="urn:microsoft.com/office/officeart/2005/8/layout/hierarchy1"/>
    <dgm:cxn modelId="{E87277A4-913E-448A-9EA4-DAF7C12EB88F}" type="presParOf" srcId="{36E3C0EB-AA4A-4586-8298-2234C5589B62}" destId="{521BFA77-6601-467B-B48C-A9FBDCD39062}" srcOrd="0" destOrd="0" presId="urn:microsoft.com/office/officeart/2005/8/layout/hierarchy1"/>
    <dgm:cxn modelId="{8EA8371A-B838-42B5-9488-B9A8B2DCE177}" type="presParOf" srcId="{36E3C0EB-AA4A-4586-8298-2234C5589B62}" destId="{051F307C-91ED-4DC7-9060-97DFC5D3FFAC}" srcOrd="1" destOrd="0" presId="urn:microsoft.com/office/officeart/2005/8/layout/hierarchy1"/>
    <dgm:cxn modelId="{804F7958-BEEE-459B-B5D1-425AA1B2FB39}" type="presParOf" srcId="{D1543938-D08C-48F9-82DA-6FD48DCEBBEB}" destId="{C26C1B1D-0E2D-4E48-AC30-66D60137DC16}" srcOrd="1" destOrd="0" presId="urn:microsoft.com/office/officeart/2005/8/layout/hierarchy1"/>
    <dgm:cxn modelId="{D5B13AF9-6AF1-45C6-93AA-B8A84F18A203}" type="presParOf" srcId="{2CD50DA2-AA62-4D02-A7F7-3E429F52B922}" destId="{E6E4C87C-2CE3-4B41-A90F-3BD5F1EF7313}" srcOrd="2" destOrd="0" presId="urn:microsoft.com/office/officeart/2005/8/layout/hierarchy1"/>
    <dgm:cxn modelId="{923F6D66-860D-43DB-899B-82A75AE69498}" type="presParOf" srcId="{2CD50DA2-AA62-4D02-A7F7-3E429F52B922}" destId="{6D1B9877-DD2D-4EE9-B905-98100ADF372C}" srcOrd="3" destOrd="0" presId="urn:microsoft.com/office/officeart/2005/8/layout/hierarchy1"/>
    <dgm:cxn modelId="{9A879415-5422-4502-9548-DD976A5D1808}" type="presParOf" srcId="{6D1B9877-DD2D-4EE9-B905-98100ADF372C}" destId="{49F08DB5-4383-425A-B700-AAD976CF170E}" srcOrd="0" destOrd="0" presId="urn:microsoft.com/office/officeart/2005/8/layout/hierarchy1"/>
    <dgm:cxn modelId="{708A64B8-E07C-40EB-93E2-6DC1CE56E1F9}" type="presParOf" srcId="{49F08DB5-4383-425A-B700-AAD976CF170E}" destId="{31F8F2A3-DDD7-467F-9D96-4E1420274945}" srcOrd="0" destOrd="0" presId="urn:microsoft.com/office/officeart/2005/8/layout/hierarchy1"/>
    <dgm:cxn modelId="{7796638A-D866-4AD9-A211-CB1F9A20E6A8}" type="presParOf" srcId="{49F08DB5-4383-425A-B700-AAD976CF170E}" destId="{788D2773-54F5-42BF-846C-8F76410175D3}" srcOrd="1" destOrd="0" presId="urn:microsoft.com/office/officeart/2005/8/layout/hierarchy1"/>
    <dgm:cxn modelId="{47395600-B738-45D9-B8F2-62DD02BAB071}" type="presParOf" srcId="{6D1B9877-DD2D-4EE9-B905-98100ADF372C}" destId="{05999F4B-346C-43BE-9B69-47D2998AF3C1}" srcOrd="1" destOrd="0" presId="urn:microsoft.com/office/officeart/2005/8/layout/hierarchy1"/>
    <dgm:cxn modelId="{E6EBEBF2-555C-4259-B72D-915C6457EF5A}" type="presParOf" srcId="{05999F4B-346C-43BE-9B69-47D2998AF3C1}" destId="{2F64FB8C-6380-4DC7-B1DC-97AB810121D6}" srcOrd="0" destOrd="0" presId="urn:microsoft.com/office/officeart/2005/8/layout/hierarchy1"/>
    <dgm:cxn modelId="{DB33A2FB-0F8D-4DD8-A9AF-FA988E18A424}" type="presParOf" srcId="{05999F4B-346C-43BE-9B69-47D2998AF3C1}" destId="{B9216B10-E38C-48DE-A522-3DFF61832E6C}" srcOrd="1" destOrd="0" presId="urn:microsoft.com/office/officeart/2005/8/layout/hierarchy1"/>
    <dgm:cxn modelId="{34562953-0FA4-4665-ABE6-F1FB21480DEB}" type="presParOf" srcId="{B9216B10-E38C-48DE-A522-3DFF61832E6C}" destId="{644242B7-ED02-4738-AF69-5FB37ACE091E}" srcOrd="0" destOrd="0" presId="urn:microsoft.com/office/officeart/2005/8/layout/hierarchy1"/>
    <dgm:cxn modelId="{1682139B-900E-4C59-AB04-EAD65D5BFE90}" type="presParOf" srcId="{644242B7-ED02-4738-AF69-5FB37ACE091E}" destId="{1B84A498-31F0-423E-867C-1BFE02F09655}" srcOrd="0" destOrd="0" presId="urn:microsoft.com/office/officeart/2005/8/layout/hierarchy1"/>
    <dgm:cxn modelId="{CB52349F-5652-4042-A3F9-E85DA23289E5}" type="presParOf" srcId="{644242B7-ED02-4738-AF69-5FB37ACE091E}" destId="{457576BB-E925-46CF-B8D9-BED64F49E38A}" srcOrd="1" destOrd="0" presId="urn:microsoft.com/office/officeart/2005/8/layout/hierarchy1"/>
    <dgm:cxn modelId="{2548F472-263C-4671-A9D9-A4F8059DD431}" type="presParOf" srcId="{B9216B10-E38C-48DE-A522-3DFF61832E6C}" destId="{681AFE94-B014-43D3-AB72-7214C082AD6B}" srcOrd="1" destOrd="0" presId="urn:microsoft.com/office/officeart/2005/8/layout/hierarchy1"/>
    <dgm:cxn modelId="{6D9B1E7E-C7CC-423A-8E63-A3EE0F9C425B}" type="presParOf" srcId="{05999F4B-346C-43BE-9B69-47D2998AF3C1}" destId="{BE6B03AA-110F-481E-9390-C078411C4490}" srcOrd="2" destOrd="0" presId="urn:microsoft.com/office/officeart/2005/8/layout/hierarchy1"/>
    <dgm:cxn modelId="{7AA55666-7E84-40C1-8EFA-799E6C22E05A}" type="presParOf" srcId="{05999F4B-346C-43BE-9B69-47D2998AF3C1}" destId="{89AD8A00-694B-4553-B87E-65AFA0EF3C92}" srcOrd="3" destOrd="0" presId="urn:microsoft.com/office/officeart/2005/8/layout/hierarchy1"/>
    <dgm:cxn modelId="{5B06CEF2-CCA9-4D37-893D-237E5E231923}" type="presParOf" srcId="{89AD8A00-694B-4553-B87E-65AFA0EF3C92}" destId="{F9BBDA7C-3275-42F5-AC44-4ABF829613EE}" srcOrd="0" destOrd="0" presId="urn:microsoft.com/office/officeart/2005/8/layout/hierarchy1"/>
    <dgm:cxn modelId="{49E0EB6B-415B-4569-B395-DC115A77AC20}" type="presParOf" srcId="{F9BBDA7C-3275-42F5-AC44-4ABF829613EE}" destId="{780603C2-3182-4D04-8FE7-4F28B7EEDA2E}" srcOrd="0" destOrd="0" presId="urn:microsoft.com/office/officeart/2005/8/layout/hierarchy1"/>
    <dgm:cxn modelId="{C3314095-E243-4FD2-8280-4D8921B3673A}" type="presParOf" srcId="{F9BBDA7C-3275-42F5-AC44-4ABF829613EE}" destId="{88F374AF-1FF1-4CA5-9475-5BD83B11D6C2}" srcOrd="1" destOrd="0" presId="urn:microsoft.com/office/officeart/2005/8/layout/hierarchy1"/>
    <dgm:cxn modelId="{611F0828-DA36-4110-A5FD-44C08908DDA8}" type="presParOf" srcId="{89AD8A00-694B-4553-B87E-65AFA0EF3C92}" destId="{D6811367-5D2D-4653-B704-4BB80A0962D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B03AA-110F-481E-9390-C078411C4490}">
      <dsp:nvSpPr>
        <dsp:cNvPr id="0" name=""/>
        <dsp:cNvSpPr/>
      </dsp:nvSpPr>
      <dsp:spPr>
        <a:xfrm>
          <a:off x="4906928" y="1926903"/>
          <a:ext cx="754195" cy="358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599"/>
              </a:lnTo>
              <a:lnTo>
                <a:pt x="754195" y="244599"/>
              </a:lnTo>
              <a:lnTo>
                <a:pt x="754195" y="35892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4FB8C-6380-4DC7-B1DC-97AB810121D6}">
      <dsp:nvSpPr>
        <dsp:cNvPr id="0" name=""/>
        <dsp:cNvSpPr/>
      </dsp:nvSpPr>
      <dsp:spPr>
        <a:xfrm>
          <a:off x="4152732" y="1926903"/>
          <a:ext cx="754195" cy="358928"/>
        </a:xfrm>
        <a:custGeom>
          <a:avLst/>
          <a:gdLst/>
          <a:ahLst/>
          <a:cxnLst/>
          <a:rect l="0" t="0" r="0" b="0"/>
          <a:pathLst>
            <a:path>
              <a:moveTo>
                <a:pt x="754195" y="0"/>
              </a:moveTo>
              <a:lnTo>
                <a:pt x="754195" y="244599"/>
              </a:lnTo>
              <a:lnTo>
                <a:pt x="0" y="244599"/>
              </a:lnTo>
              <a:lnTo>
                <a:pt x="0" y="35892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4C87C-2CE3-4B41-A90F-3BD5F1EF7313}">
      <dsp:nvSpPr>
        <dsp:cNvPr id="0" name=""/>
        <dsp:cNvSpPr/>
      </dsp:nvSpPr>
      <dsp:spPr>
        <a:xfrm>
          <a:off x="3633047" y="889795"/>
          <a:ext cx="1273880" cy="253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00"/>
              </a:lnTo>
              <a:lnTo>
                <a:pt x="1273880" y="139100"/>
              </a:lnTo>
              <a:lnTo>
                <a:pt x="1273880" y="25342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1C1EA-477A-4FF4-9CB5-7052BC3ABAFD}">
      <dsp:nvSpPr>
        <dsp:cNvPr id="0" name=""/>
        <dsp:cNvSpPr/>
      </dsp:nvSpPr>
      <dsp:spPr>
        <a:xfrm>
          <a:off x="1996145" y="1873002"/>
          <a:ext cx="648195" cy="412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00"/>
              </a:lnTo>
              <a:lnTo>
                <a:pt x="648195" y="298500"/>
              </a:lnTo>
              <a:lnTo>
                <a:pt x="648195" y="41283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2FDCA-A742-48AB-8382-F67791FAB084}">
      <dsp:nvSpPr>
        <dsp:cNvPr id="0" name=""/>
        <dsp:cNvSpPr/>
      </dsp:nvSpPr>
      <dsp:spPr>
        <a:xfrm>
          <a:off x="1241949" y="1873002"/>
          <a:ext cx="754195" cy="358928"/>
        </a:xfrm>
        <a:custGeom>
          <a:avLst/>
          <a:gdLst/>
          <a:ahLst/>
          <a:cxnLst/>
          <a:rect l="0" t="0" r="0" b="0"/>
          <a:pathLst>
            <a:path>
              <a:moveTo>
                <a:pt x="754195" y="0"/>
              </a:moveTo>
              <a:lnTo>
                <a:pt x="754195" y="244599"/>
              </a:lnTo>
              <a:lnTo>
                <a:pt x="0" y="244599"/>
              </a:lnTo>
              <a:lnTo>
                <a:pt x="0" y="35892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50C6E-7E63-42D9-8FAB-2864122DB001}">
      <dsp:nvSpPr>
        <dsp:cNvPr id="0" name=""/>
        <dsp:cNvSpPr/>
      </dsp:nvSpPr>
      <dsp:spPr>
        <a:xfrm>
          <a:off x="1996145" y="889795"/>
          <a:ext cx="1636902" cy="199528"/>
        </a:xfrm>
        <a:custGeom>
          <a:avLst/>
          <a:gdLst/>
          <a:ahLst/>
          <a:cxnLst/>
          <a:rect l="0" t="0" r="0" b="0"/>
          <a:pathLst>
            <a:path>
              <a:moveTo>
                <a:pt x="1636902" y="0"/>
              </a:moveTo>
              <a:lnTo>
                <a:pt x="1636902" y="85199"/>
              </a:lnTo>
              <a:lnTo>
                <a:pt x="0" y="85199"/>
              </a:lnTo>
              <a:lnTo>
                <a:pt x="0" y="19952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E87AF-6D44-4FF3-89E1-9B0650343224}">
      <dsp:nvSpPr>
        <dsp:cNvPr id="0" name=""/>
        <dsp:cNvSpPr/>
      </dsp:nvSpPr>
      <dsp:spPr>
        <a:xfrm>
          <a:off x="3015978" y="106117"/>
          <a:ext cx="1234138" cy="783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1D5BE-63F5-41FC-BE59-D70FBB6A5177}">
      <dsp:nvSpPr>
        <dsp:cNvPr id="0" name=""/>
        <dsp:cNvSpPr/>
      </dsp:nvSpPr>
      <dsp:spPr>
        <a:xfrm>
          <a:off x="3153104" y="236388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Conceptual</a:t>
          </a:r>
        </a:p>
      </dsp:txBody>
      <dsp:txXfrm>
        <a:off x="3176057" y="259341"/>
        <a:ext cx="1188232" cy="737772"/>
      </dsp:txXfrm>
    </dsp:sp>
    <dsp:sp modelId="{C5B69BC7-6DE5-44A5-9CC3-4F5C1F433E8E}">
      <dsp:nvSpPr>
        <dsp:cNvPr id="0" name=""/>
        <dsp:cNvSpPr/>
      </dsp:nvSpPr>
      <dsp:spPr>
        <a:xfrm>
          <a:off x="1379075" y="1089324"/>
          <a:ext cx="1234138" cy="783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C6008-9627-42FD-B7FC-E3BFA37F571D}">
      <dsp:nvSpPr>
        <dsp:cNvPr id="0" name=""/>
        <dsp:cNvSpPr/>
      </dsp:nvSpPr>
      <dsp:spPr>
        <a:xfrm>
          <a:off x="1516202" y="1219594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Entity</a:t>
          </a:r>
        </a:p>
      </dsp:txBody>
      <dsp:txXfrm>
        <a:off x="1539155" y="1242547"/>
        <a:ext cx="1188232" cy="737772"/>
      </dsp:txXfrm>
    </dsp:sp>
    <dsp:sp modelId="{A6302504-C236-4BC9-BC25-AF9EB9BAF364}">
      <dsp:nvSpPr>
        <dsp:cNvPr id="0" name=""/>
        <dsp:cNvSpPr/>
      </dsp:nvSpPr>
      <dsp:spPr>
        <a:xfrm>
          <a:off x="624880" y="2231931"/>
          <a:ext cx="1234138" cy="7836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6A3F6-7213-4D52-9CD9-983E08B3750E}">
      <dsp:nvSpPr>
        <dsp:cNvPr id="0" name=""/>
        <dsp:cNvSpPr/>
      </dsp:nvSpPr>
      <dsp:spPr>
        <a:xfrm>
          <a:off x="762006" y="2362201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Attribute</a:t>
          </a:r>
        </a:p>
      </dsp:txBody>
      <dsp:txXfrm>
        <a:off x="784959" y="2385154"/>
        <a:ext cx="1188232" cy="737772"/>
      </dsp:txXfrm>
    </dsp:sp>
    <dsp:sp modelId="{521BFA77-6601-467B-B48C-A9FBDCD39062}">
      <dsp:nvSpPr>
        <dsp:cNvPr id="0" name=""/>
        <dsp:cNvSpPr/>
      </dsp:nvSpPr>
      <dsp:spPr>
        <a:xfrm>
          <a:off x="2027271" y="2285832"/>
          <a:ext cx="1234138" cy="7836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1F307C-91ED-4DC7-9060-97DFC5D3FFAC}">
      <dsp:nvSpPr>
        <dsp:cNvPr id="0" name=""/>
        <dsp:cNvSpPr/>
      </dsp:nvSpPr>
      <dsp:spPr>
        <a:xfrm>
          <a:off x="2164398" y="2416102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Attribute</a:t>
          </a:r>
        </a:p>
      </dsp:txBody>
      <dsp:txXfrm>
        <a:off x="2187351" y="2439055"/>
        <a:ext cx="1188232" cy="737772"/>
      </dsp:txXfrm>
    </dsp:sp>
    <dsp:sp modelId="{31F8F2A3-DDD7-467F-9D96-4E1420274945}">
      <dsp:nvSpPr>
        <dsp:cNvPr id="0" name=""/>
        <dsp:cNvSpPr/>
      </dsp:nvSpPr>
      <dsp:spPr>
        <a:xfrm>
          <a:off x="4289859" y="1143225"/>
          <a:ext cx="1234138" cy="783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D2773-54F5-42BF-846C-8F76410175D3}">
      <dsp:nvSpPr>
        <dsp:cNvPr id="0" name=""/>
        <dsp:cNvSpPr/>
      </dsp:nvSpPr>
      <dsp:spPr>
        <a:xfrm>
          <a:off x="4426985" y="1273496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Entity</a:t>
          </a:r>
        </a:p>
      </dsp:txBody>
      <dsp:txXfrm>
        <a:off x="4449938" y="1296449"/>
        <a:ext cx="1188232" cy="737772"/>
      </dsp:txXfrm>
    </dsp:sp>
    <dsp:sp modelId="{1B84A498-31F0-423E-867C-1BFE02F09655}">
      <dsp:nvSpPr>
        <dsp:cNvPr id="0" name=""/>
        <dsp:cNvSpPr/>
      </dsp:nvSpPr>
      <dsp:spPr>
        <a:xfrm>
          <a:off x="3535663" y="2285832"/>
          <a:ext cx="1234138" cy="7836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576BB-E925-46CF-B8D9-BED64F49E38A}">
      <dsp:nvSpPr>
        <dsp:cNvPr id="0" name=""/>
        <dsp:cNvSpPr/>
      </dsp:nvSpPr>
      <dsp:spPr>
        <a:xfrm>
          <a:off x="3672789" y="2416102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Attribute</a:t>
          </a:r>
        </a:p>
      </dsp:txBody>
      <dsp:txXfrm>
        <a:off x="3695742" y="2439055"/>
        <a:ext cx="1188232" cy="737772"/>
      </dsp:txXfrm>
    </dsp:sp>
    <dsp:sp modelId="{780603C2-3182-4D04-8FE7-4F28B7EEDA2E}">
      <dsp:nvSpPr>
        <dsp:cNvPr id="0" name=""/>
        <dsp:cNvSpPr/>
      </dsp:nvSpPr>
      <dsp:spPr>
        <a:xfrm>
          <a:off x="5044054" y="2285832"/>
          <a:ext cx="1234138" cy="7836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374AF-1FF1-4CA5-9475-5BD83B11D6C2}">
      <dsp:nvSpPr>
        <dsp:cNvPr id="0" name=""/>
        <dsp:cNvSpPr/>
      </dsp:nvSpPr>
      <dsp:spPr>
        <a:xfrm>
          <a:off x="5181181" y="2416102"/>
          <a:ext cx="1234138" cy="78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Attribute</a:t>
          </a:r>
        </a:p>
      </dsp:txBody>
      <dsp:txXfrm>
        <a:off x="5204134" y="2439055"/>
        <a:ext cx="1188232" cy="737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94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869" y="0"/>
            <a:ext cx="3037894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187" y="4415828"/>
            <a:ext cx="5606028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160"/>
            <a:ext cx="3037894" cy="46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869" y="8830160"/>
            <a:ext cx="3037894" cy="46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39A507-C904-4200-9784-C21BE87C3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53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B65FB-E20E-4992-9E65-1591A8189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DA21A-7FE5-4DF6-A74A-1981DA05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2"/>
          <p:cNvSpPr txBox="1">
            <a:spLocks/>
          </p:cNvSpPr>
          <p:nvPr userDrawn="1"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>
            <a:lvl1pPr>
              <a:defRPr/>
            </a:lvl1pPr>
          </a:lstStyle>
          <a:p>
            <a:pPr algn="ctr">
              <a:defRPr/>
            </a:pPr>
            <a:fld id="{627189FD-1B8D-4B81-A4B0-B6885C0CC25F}" type="slidenum">
              <a:rPr lang="en-US" sz="1400" b="1" smtClean="0">
                <a:solidFill>
                  <a:srgbClr val="FFFFFF"/>
                </a:solidFill>
              </a:rPr>
              <a:pPr algn="ctr">
                <a:defRPr/>
              </a:pPr>
              <a:t>‹#›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6DADA-77FC-4A88-8AC1-2F92F3A7D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8BAB6-DC00-4E9D-BCE8-15ECAA0A12A2}" type="datetimeFigureOut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0A4F53-B2FE-46F0-BC66-826DE6316A2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BDEC6B-BDBE-4956-8784-B2A20E8F8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AB770BA-6B13-4BA6-A57A-3862C2380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BA670E-724D-4102-B466-25056423E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DC933-12E6-42B8-9344-21F5F1263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3663B13-B0F5-40FB-8FD8-8FE81280D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C74EA-C537-4DE8-89AB-BCAFD194B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22545D0-8CE7-4F79-AAD6-3753EE08A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CB4CCB-DAF9-418C-B071-B6269D675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7" r:id="rId6"/>
    <p:sldLayoutId id="2147483725" r:id="rId7"/>
    <p:sldLayoutId id="2147483718" r:id="rId8"/>
    <p:sldLayoutId id="2147483726" r:id="rId9"/>
    <p:sldLayoutId id="2147483719" r:id="rId10"/>
    <p:sldLayoutId id="2147483727" r:id="rId11"/>
    <p:sldLayoutId id="214748372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qlbak.com/academy/transaction-log-backup/" TargetMode="External"/><Relationship Id="rId2" Type="http://schemas.openxmlformats.org/officeDocument/2006/relationships/hyperlink" Target="http://sqlbak.com/academy/transaction-lo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qlbak.com/academy/full-backup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0" y="3200400"/>
            <a:ext cx="3581400" cy="16002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b="1" dirty="0"/>
              <a:t>Database Design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172200" y="76200"/>
            <a:ext cx="289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2800" b="1" dirty="0">
                <a:solidFill>
                  <a:schemeClr val="bg1"/>
                </a:solidFill>
                <a:latin typeface="Verdana" pitchFamily="34" charset="0"/>
              </a:rPr>
              <a:t>Chapter 6 </a:t>
            </a:r>
          </a:p>
        </p:txBody>
      </p:sp>
      <p:pic>
        <p:nvPicPr>
          <p:cNvPr id="4101" name="Picture 5" descr="databases.jpg"/>
          <p:cNvPicPr>
            <a:picLocks noChangeAspect="1"/>
          </p:cNvPicPr>
          <p:nvPr/>
        </p:nvPicPr>
        <p:blipFill>
          <a:blip r:embed="rId2" cstate="print"/>
          <a:srcRect l="8000" t="5000" r="4000" b="32000"/>
          <a:stretch>
            <a:fillRect/>
          </a:stretch>
        </p:blipFill>
        <p:spPr bwMode="auto">
          <a:xfrm>
            <a:off x="152400" y="3539836"/>
            <a:ext cx="2438400" cy="2327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databases12.jpg"/>
          <p:cNvPicPr>
            <a:picLocks noChangeAspect="1"/>
          </p:cNvPicPr>
          <p:nvPr/>
        </p:nvPicPr>
        <p:blipFill>
          <a:blip r:embed="rId3" cstate="print"/>
          <a:srcRect b="15151"/>
          <a:stretch>
            <a:fillRect/>
          </a:stretch>
        </p:blipFill>
        <p:spPr bwMode="auto">
          <a:xfrm>
            <a:off x="2438400" y="3505200"/>
            <a:ext cx="3457575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System Development Life Cycle (SDLC)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A500390-E23E-49A7-B8CF-DA5FB6E894F5}" type="slidenum">
              <a:rPr lang="en-US"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484" name="Group 36"/>
          <p:cNvGrpSpPr>
            <a:grpSpLocks/>
          </p:cNvGrpSpPr>
          <p:nvPr/>
        </p:nvGrpSpPr>
        <p:grpSpPr bwMode="auto">
          <a:xfrm>
            <a:off x="1143000" y="1409700"/>
            <a:ext cx="7175500" cy="5170488"/>
            <a:chOff x="904" y="888"/>
            <a:chExt cx="4184" cy="3257"/>
          </a:xfrm>
        </p:grpSpPr>
        <p:sp>
          <p:nvSpPr>
            <p:cNvPr id="20485" name="Text Box 7"/>
            <p:cNvSpPr txBox="1">
              <a:spLocks noChangeArrowheads="1"/>
            </p:cNvSpPr>
            <p:nvPr/>
          </p:nvSpPr>
          <p:spPr bwMode="auto">
            <a:xfrm>
              <a:off x="1427" y="1075"/>
              <a:ext cx="1345" cy="21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Planning</a:t>
              </a:r>
            </a:p>
          </p:txBody>
        </p:sp>
        <p:sp>
          <p:nvSpPr>
            <p:cNvPr id="20486" name="Text Box 8"/>
            <p:cNvSpPr txBox="1">
              <a:spLocks noChangeArrowheads="1"/>
            </p:cNvSpPr>
            <p:nvPr/>
          </p:nvSpPr>
          <p:spPr bwMode="auto">
            <a:xfrm>
              <a:off x="1427" y="1700"/>
              <a:ext cx="1345" cy="21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Analysis</a:t>
              </a:r>
            </a:p>
          </p:txBody>
        </p:sp>
        <p:sp>
          <p:nvSpPr>
            <p:cNvPr id="20487" name="Text Box 9"/>
            <p:cNvSpPr txBox="1">
              <a:spLocks noChangeArrowheads="1"/>
            </p:cNvSpPr>
            <p:nvPr/>
          </p:nvSpPr>
          <p:spPr bwMode="auto">
            <a:xfrm>
              <a:off x="1427" y="2324"/>
              <a:ext cx="1345" cy="182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Design</a:t>
              </a:r>
            </a:p>
          </p:txBody>
        </p:sp>
        <p:sp>
          <p:nvSpPr>
            <p:cNvPr id="20488" name="Text Box 10"/>
            <p:cNvSpPr txBox="1">
              <a:spLocks noChangeArrowheads="1"/>
            </p:cNvSpPr>
            <p:nvPr/>
          </p:nvSpPr>
          <p:spPr bwMode="auto">
            <a:xfrm>
              <a:off x="1427" y="3136"/>
              <a:ext cx="1345" cy="217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Implementation</a:t>
              </a:r>
            </a:p>
          </p:txBody>
        </p:sp>
        <p:sp>
          <p:nvSpPr>
            <p:cNvPr id="20489" name="Text Box 11"/>
            <p:cNvSpPr txBox="1">
              <a:spLocks noChangeArrowheads="1"/>
            </p:cNvSpPr>
            <p:nvPr/>
          </p:nvSpPr>
          <p:spPr bwMode="auto">
            <a:xfrm>
              <a:off x="1427" y="3823"/>
              <a:ext cx="1345" cy="21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Maintenance</a:t>
              </a:r>
            </a:p>
          </p:txBody>
        </p:sp>
        <p:sp>
          <p:nvSpPr>
            <p:cNvPr id="20490" name="Line 12"/>
            <p:cNvSpPr>
              <a:spLocks noChangeShapeType="1"/>
            </p:cNvSpPr>
            <p:nvPr/>
          </p:nvSpPr>
          <p:spPr bwMode="auto">
            <a:xfrm flipH="1">
              <a:off x="904" y="4011"/>
              <a:ext cx="52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1" name="Line 13"/>
            <p:cNvSpPr>
              <a:spLocks noChangeShapeType="1"/>
            </p:cNvSpPr>
            <p:nvPr/>
          </p:nvSpPr>
          <p:spPr bwMode="auto">
            <a:xfrm flipV="1">
              <a:off x="904" y="1200"/>
              <a:ext cx="0" cy="28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2" name="Line 14"/>
            <p:cNvSpPr>
              <a:spLocks noChangeShapeType="1"/>
            </p:cNvSpPr>
            <p:nvPr/>
          </p:nvSpPr>
          <p:spPr bwMode="auto">
            <a:xfrm>
              <a:off x="904" y="1200"/>
              <a:ext cx="52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3" name="Line 15"/>
            <p:cNvSpPr>
              <a:spLocks noChangeShapeType="1"/>
            </p:cNvSpPr>
            <p:nvPr/>
          </p:nvSpPr>
          <p:spPr bwMode="auto">
            <a:xfrm flipH="1">
              <a:off x="1053" y="3261"/>
              <a:ext cx="3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4" name="Line 16"/>
            <p:cNvSpPr>
              <a:spLocks noChangeShapeType="1"/>
            </p:cNvSpPr>
            <p:nvPr/>
          </p:nvSpPr>
          <p:spPr bwMode="auto">
            <a:xfrm flipV="1">
              <a:off x="1053" y="263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>
              <a:off x="1053" y="2637"/>
              <a:ext cx="3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6" name="Line 18"/>
            <p:cNvSpPr>
              <a:spLocks noChangeShapeType="1"/>
            </p:cNvSpPr>
            <p:nvPr/>
          </p:nvSpPr>
          <p:spPr bwMode="auto">
            <a:xfrm flipH="1">
              <a:off x="1053" y="2512"/>
              <a:ext cx="3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7" name="Line 19"/>
            <p:cNvSpPr>
              <a:spLocks noChangeShapeType="1"/>
            </p:cNvSpPr>
            <p:nvPr/>
          </p:nvSpPr>
          <p:spPr bwMode="auto">
            <a:xfrm flipV="1">
              <a:off x="1053" y="1825"/>
              <a:ext cx="0" cy="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8" name="Line 20"/>
            <p:cNvSpPr>
              <a:spLocks noChangeShapeType="1"/>
            </p:cNvSpPr>
            <p:nvPr/>
          </p:nvSpPr>
          <p:spPr bwMode="auto">
            <a:xfrm>
              <a:off x="1053" y="1825"/>
              <a:ext cx="3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9" name="Line 21"/>
            <p:cNvSpPr>
              <a:spLocks noChangeShapeType="1"/>
            </p:cNvSpPr>
            <p:nvPr/>
          </p:nvSpPr>
          <p:spPr bwMode="auto">
            <a:xfrm flipH="1">
              <a:off x="2249" y="1248"/>
              <a:ext cx="7" cy="4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0" name="Line 22"/>
            <p:cNvSpPr>
              <a:spLocks noChangeShapeType="1"/>
            </p:cNvSpPr>
            <p:nvPr/>
          </p:nvSpPr>
          <p:spPr bwMode="auto">
            <a:xfrm flipH="1">
              <a:off x="2249" y="1872"/>
              <a:ext cx="7" cy="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1" name="Line 23"/>
            <p:cNvSpPr>
              <a:spLocks noChangeShapeType="1"/>
            </p:cNvSpPr>
            <p:nvPr/>
          </p:nvSpPr>
          <p:spPr bwMode="auto">
            <a:xfrm flipH="1">
              <a:off x="2249" y="2512"/>
              <a:ext cx="3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2" name="Line 24"/>
            <p:cNvSpPr>
              <a:spLocks noChangeShapeType="1"/>
            </p:cNvSpPr>
            <p:nvPr/>
          </p:nvSpPr>
          <p:spPr bwMode="auto">
            <a:xfrm flipH="1">
              <a:off x="2249" y="3312"/>
              <a:ext cx="7" cy="5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3" name="Text Box 25"/>
            <p:cNvSpPr txBox="1">
              <a:spLocks noChangeArrowheads="1"/>
            </p:cNvSpPr>
            <p:nvPr/>
          </p:nvSpPr>
          <p:spPr bwMode="auto">
            <a:xfrm>
              <a:off x="2772" y="1013"/>
              <a:ext cx="2316" cy="3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Initial assessment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Feasibility study</a:t>
              </a:r>
            </a:p>
          </p:txBody>
        </p:sp>
        <p:sp>
          <p:nvSpPr>
            <p:cNvPr id="20504" name="Text Box 26"/>
            <p:cNvSpPr txBox="1">
              <a:spLocks noChangeArrowheads="1"/>
            </p:cNvSpPr>
            <p:nvPr/>
          </p:nvSpPr>
          <p:spPr bwMode="auto">
            <a:xfrm>
              <a:off x="2772" y="1637"/>
              <a:ext cx="2316" cy="5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User requirements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Existing system evaluation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Logical system design</a:t>
              </a:r>
            </a:p>
          </p:txBody>
        </p:sp>
        <p:sp>
          <p:nvSpPr>
            <p:cNvPr id="20505" name="Text Box 27"/>
            <p:cNvSpPr txBox="1">
              <a:spLocks noChangeArrowheads="1"/>
            </p:cNvSpPr>
            <p:nvPr/>
          </p:nvSpPr>
          <p:spPr bwMode="auto">
            <a:xfrm>
              <a:off x="2772" y="2354"/>
              <a:ext cx="2316" cy="6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1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Detailed system specification (ERD, Data Flow Diagram [DFD])</a:t>
              </a:r>
            </a:p>
            <a:p>
              <a:pPr marL="342900" indent="-342900">
                <a:lnSpc>
                  <a:spcPct val="11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 err="1">
                  <a:latin typeface="Arial" pitchFamily="34" charset="0"/>
                  <a:cs typeface="Arial" pitchFamily="34" charset="0"/>
                </a:rPr>
                <a:t>Input/Output</a:t>
              </a:r>
              <a:r>
                <a:rPr lang="en-US" sz="1600" b="1">
                  <a:latin typeface="Arial" pitchFamily="34" charset="0"/>
                  <a:cs typeface="Arial" pitchFamily="34" charset="0"/>
                </a:rPr>
                <a:t> screens</a:t>
              </a:r>
            </a:p>
          </p:txBody>
        </p:sp>
        <p:sp>
          <p:nvSpPr>
            <p:cNvPr id="20506" name="Text Box 28"/>
            <p:cNvSpPr txBox="1">
              <a:spLocks noChangeArrowheads="1"/>
            </p:cNvSpPr>
            <p:nvPr/>
          </p:nvSpPr>
          <p:spPr bwMode="auto">
            <a:xfrm>
              <a:off x="2772" y="3074"/>
              <a:ext cx="2316" cy="6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Coding, testing, debugging (dev environment)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Installation, fine-tuning (production environment [client])</a:t>
              </a:r>
            </a:p>
          </p:txBody>
        </p:sp>
        <p:sp>
          <p:nvSpPr>
            <p:cNvPr id="20507" name="Text Box 29"/>
            <p:cNvSpPr txBox="1">
              <a:spLocks noChangeArrowheads="1"/>
            </p:cNvSpPr>
            <p:nvPr/>
          </p:nvSpPr>
          <p:spPr bwMode="auto">
            <a:xfrm>
              <a:off x="2772" y="3761"/>
              <a:ext cx="1109" cy="3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Evaluation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n"/>
              </a:pPr>
              <a:r>
                <a:rPr lang="en-US" sz="1600" b="1" dirty="0">
                  <a:latin typeface="Arial" pitchFamily="34" charset="0"/>
                  <a:cs typeface="Arial" pitchFamily="34" charset="0"/>
                </a:rPr>
                <a:t>Maintenance</a:t>
              </a:r>
            </a:p>
          </p:txBody>
        </p:sp>
        <p:sp>
          <p:nvSpPr>
            <p:cNvPr id="20508" name="Oval 30"/>
            <p:cNvSpPr>
              <a:spLocks noChangeArrowheads="1"/>
            </p:cNvSpPr>
            <p:nvPr/>
          </p:nvSpPr>
          <p:spPr bwMode="auto">
            <a:xfrm>
              <a:off x="1203" y="888"/>
              <a:ext cx="299" cy="25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509" name="Oval 31"/>
            <p:cNvSpPr>
              <a:spLocks noChangeArrowheads="1"/>
            </p:cNvSpPr>
            <p:nvPr/>
          </p:nvSpPr>
          <p:spPr bwMode="auto">
            <a:xfrm>
              <a:off x="1203" y="1513"/>
              <a:ext cx="299" cy="249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0510" name="Oval 32"/>
            <p:cNvSpPr>
              <a:spLocks noChangeArrowheads="1"/>
            </p:cNvSpPr>
            <p:nvPr/>
          </p:nvSpPr>
          <p:spPr bwMode="auto">
            <a:xfrm>
              <a:off x="1203" y="2158"/>
              <a:ext cx="299" cy="25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20511" name="Oval 33"/>
            <p:cNvSpPr>
              <a:spLocks noChangeArrowheads="1"/>
            </p:cNvSpPr>
            <p:nvPr/>
          </p:nvSpPr>
          <p:spPr bwMode="auto">
            <a:xfrm>
              <a:off x="1203" y="2970"/>
              <a:ext cx="299" cy="249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0512" name="Oval 34"/>
            <p:cNvSpPr>
              <a:spLocks noChangeArrowheads="1"/>
            </p:cNvSpPr>
            <p:nvPr/>
          </p:nvSpPr>
          <p:spPr bwMode="auto">
            <a:xfrm>
              <a:off x="1240" y="3646"/>
              <a:ext cx="299" cy="25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182484" y="5997575"/>
            <a:ext cx="1901919" cy="289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Enhancement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System Development Life Cycle (SDLC)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26BF468-06C4-4877-889D-11E844B87B9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572000"/>
          </a:xfrm>
          <a:ln w="9525"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Phase 1: Planning</a:t>
            </a:r>
          </a:p>
          <a:p>
            <a:pPr eaLnBrk="1" hangingPunct="1">
              <a:buFont typeface="Wingdings" pitchFamily="2" charset="2"/>
              <a:buNone/>
            </a:pPr>
            <a:endParaRPr lang="en-US" sz="800" b="1" u="sng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6075" lvl="1" indent="-234950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An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initial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assessments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of the information flow &amp; extent requirements must be made:</a:t>
            </a:r>
          </a:p>
          <a:p>
            <a:pPr marL="568325" lvl="2" indent="-222250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Should the existing system be continued?</a:t>
            </a:r>
          </a:p>
          <a:p>
            <a:pPr marL="568325" lvl="2" indent="-222250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Should the existing system be modified?</a:t>
            </a:r>
          </a:p>
          <a:p>
            <a:pPr marL="568325" lvl="2" indent="-222250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Should the existing system be replaced?</a:t>
            </a:r>
          </a:p>
          <a:p>
            <a:pPr marL="346075" lvl="1" indent="-234950" eaLnBrk="1" hangingPunct="1">
              <a:tabLst>
                <a:tab pos="346075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feasibility study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must address the following issues if a new system is necessary:</a:t>
            </a:r>
          </a:p>
          <a:p>
            <a:pPr marL="568325" lvl="2" indent="-222250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Technical aspects of h/w &amp; s/w requirements</a:t>
            </a:r>
          </a:p>
          <a:p>
            <a:pPr marL="568325" lvl="2" indent="-222250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The systems cost</a:t>
            </a:r>
          </a:p>
          <a:p>
            <a:pPr eaLnBrk="1" hangingPunct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System Development Life Cycle (SDLC)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5E0B3D8-8E2F-4E48-8D74-E38CF70B251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572000"/>
          </a:xfrm>
          <a:ln>
            <a:solidFill>
              <a:schemeClr val="accent5"/>
            </a:solidFill>
            <a:prstDash val="dashDot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u="sng" dirty="0">
                <a:solidFill>
                  <a:schemeClr val="accent5"/>
                </a:solidFill>
              </a:rPr>
              <a:t>Phase 2: Analysis</a:t>
            </a:r>
          </a:p>
          <a:p>
            <a:pPr eaLnBrk="1" hangingPunct="1">
              <a:buFont typeface="Wingdings" pitchFamily="2" charset="2"/>
              <a:buNone/>
            </a:pPr>
            <a:endParaRPr lang="en-US" sz="800" b="1" u="sng" dirty="0">
              <a:solidFill>
                <a:schemeClr val="accent5"/>
              </a:solidFill>
            </a:endParaRP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b="1" dirty="0"/>
              <a:t>Audit of user requirements</a:t>
            </a:r>
          </a:p>
          <a:p>
            <a:pPr marL="463550" lvl="2" indent="-238125" eaLnBrk="1" hangingPunct="1">
              <a:lnSpc>
                <a:spcPct val="80000"/>
              </a:lnSpc>
              <a:spcBef>
                <a:spcPts val="550"/>
              </a:spcBef>
            </a:pPr>
            <a:r>
              <a:rPr lang="en-US" sz="2000" dirty="0"/>
              <a:t>The existing h/w &amp; s/w are studied</a:t>
            </a:r>
          </a:p>
          <a:p>
            <a:pPr marL="457200" lvl="2" indent="-220663" eaLnBrk="1" hangingPunct="1">
              <a:lnSpc>
                <a:spcPct val="80000"/>
              </a:lnSpc>
            </a:pPr>
            <a:r>
              <a:rPr lang="en-US" sz="2000" dirty="0"/>
              <a:t>End users &amp; system designer (s) work together to identify process and potential problems areas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b="1" dirty="0"/>
              <a:t>Logical system design</a:t>
            </a:r>
          </a:p>
          <a:p>
            <a:pPr marL="457200" lvl="2" indent="-220663" eaLnBrk="1" hangingPunct="1">
              <a:lnSpc>
                <a:spcPct val="80000"/>
              </a:lnSpc>
            </a:pPr>
            <a:r>
              <a:rPr lang="en-US" sz="2000" dirty="0"/>
              <a:t>Produce conceptual </a:t>
            </a:r>
            <a:r>
              <a:rPr lang="en-US" sz="2000" b="1" dirty="0"/>
              <a:t>data model</a:t>
            </a:r>
            <a:r>
              <a:rPr lang="en-US" sz="2000" dirty="0"/>
              <a:t>, </a:t>
            </a:r>
            <a:r>
              <a:rPr lang="en-US" sz="2000" b="1" dirty="0"/>
              <a:t>inputs</a:t>
            </a:r>
            <a:r>
              <a:rPr lang="en-US" sz="2000" dirty="0"/>
              <a:t>, </a:t>
            </a:r>
            <a:r>
              <a:rPr lang="en-US" sz="2000" b="1" dirty="0"/>
              <a:t>process</a:t>
            </a:r>
            <a:r>
              <a:rPr lang="en-US" sz="2000" dirty="0"/>
              <a:t> and expected </a:t>
            </a:r>
            <a:r>
              <a:rPr lang="en-US" sz="2000" b="1" dirty="0"/>
              <a:t>output requirements</a:t>
            </a:r>
          </a:p>
          <a:p>
            <a:pPr marL="457200" lvl="2" indent="-220663" eaLnBrk="1" hangingPunct="1">
              <a:lnSpc>
                <a:spcPct val="80000"/>
              </a:lnSpc>
            </a:pPr>
            <a:r>
              <a:rPr lang="en-US" sz="2000" dirty="0"/>
              <a:t>Systems design tools:</a:t>
            </a:r>
          </a:p>
          <a:p>
            <a:pPr marL="693738" lvl="3" indent="-236538" eaLnBrk="1" hangingPunct="1">
              <a:lnSpc>
                <a:spcPct val="80000"/>
              </a:lnSpc>
            </a:pPr>
            <a:r>
              <a:rPr lang="en-US" sz="1800" dirty="0"/>
              <a:t>Entity Relationship diagrams (</a:t>
            </a:r>
            <a:r>
              <a:rPr lang="en-US" sz="1800" b="1" dirty="0"/>
              <a:t>ERD</a:t>
            </a:r>
            <a:r>
              <a:rPr lang="en-US" sz="1800" dirty="0"/>
              <a:t>)</a:t>
            </a:r>
          </a:p>
          <a:p>
            <a:pPr marL="693738" lvl="3" indent="-236538" eaLnBrk="1" hangingPunct="1">
              <a:lnSpc>
                <a:spcPct val="80000"/>
              </a:lnSpc>
            </a:pPr>
            <a:r>
              <a:rPr lang="en-US" sz="1800" dirty="0"/>
              <a:t>Data Flow Diagram (</a:t>
            </a:r>
            <a:r>
              <a:rPr lang="en-US" sz="1800" b="1" dirty="0"/>
              <a:t>DFD</a:t>
            </a:r>
            <a:r>
              <a:rPr lang="en-US" sz="1800" dirty="0"/>
              <a:t>)</a:t>
            </a:r>
          </a:p>
          <a:p>
            <a:pPr marL="457200" lvl="2" indent="-220663" eaLnBrk="1" hangingPunct="1">
              <a:lnSpc>
                <a:spcPct val="80000"/>
              </a:lnSpc>
            </a:pPr>
            <a:r>
              <a:rPr lang="en-US" sz="2000" dirty="0"/>
              <a:t>Defining the logical systems also yields functional descriptions of the system’s components for each process within the database environment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2" name="Right Brace 1"/>
          <p:cNvSpPr/>
          <p:nvPr/>
        </p:nvSpPr>
        <p:spPr>
          <a:xfrm>
            <a:off x="5029200" y="4495800"/>
            <a:ext cx="228600" cy="533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0" y="4572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Usually Draft mode at this level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System Development Life Cycle (SDLC)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B16501C-37B0-4DF3-95D8-E439A96AC5A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4416425" cy="4572000"/>
          </a:xfrm>
          <a:ln>
            <a:solidFill>
              <a:schemeClr val="accent4"/>
            </a:solidFill>
            <a:prstDash val="dashDot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b="1" u="sng" dirty="0">
                <a:solidFill>
                  <a:schemeClr val="accent4"/>
                </a:solidFill>
              </a:rPr>
              <a:t>Phase 3: Design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u="sng" dirty="0">
              <a:solidFill>
                <a:schemeClr val="accent4"/>
              </a:solidFill>
            </a:endParaRPr>
          </a:p>
          <a:p>
            <a:pPr marL="236538" lvl="1" indent="-236538" eaLnBrk="1" hangingPunct="1"/>
            <a:r>
              <a:rPr lang="en-US" sz="2000" dirty="0"/>
              <a:t>Detailed system design</a:t>
            </a:r>
          </a:p>
          <a:p>
            <a:pPr marL="457200" lvl="2" indent="-220663" eaLnBrk="1" hangingPunct="1"/>
            <a:r>
              <a:rPr lang="en-US" sz="2000" dirty="0"/>
              <a:t>The designer completes the design of the system’s process, including all technical specifications for:</a:t>
            </a:r>
          </a:p>
          <a:p>
            <a:pPr marL="693738" lvl="3" indent="-236538" eaLnBrk="1" hangingPunct="1"/>
            <a:r>
              <a:rPr lang="en-US" sz="1800" dirty="0"/>
              <a:t>Screen</a:t>
            </a:r>
          </a:p>
          <a:p>
            <a:pPr marL="693738" lvl="3" indent="-236538" eaLnBrk="1" hangingPunct="1"/>
            <a:r>
              <a:rPr lang="en-US" sz="1800" dirty="0"/>
              <a:t>Menus</a:t>
            </a:r>
          </a:p>
          <a:p>
            <a:pPr marL="693738" lvl="3" indent="-236538" eaLnBrk="1" hangingPunct="1"/>
            <a:r>
              <a:rPr lang="en-US" sz="1800" dirty="0"/>
              <a:t>Reports</a:t>
            </a:r>
          </a:p>
          <a:p>
            <a:pPr marL="693738" lvl="3" indent="-236538" eaLnBrk="1" hangingPunct="1"/>
            <a:r>
              <a:rPr lang="en-US" sz="1800" dirty="0"/>
              <a:t>Other devices</a:t>
            </a:r>
          </a:p>
          <a:p>
            <a:pPr marL="457200" lvl="2" indent="-220663" eaLnBrk="1" hangingPunct="1"/>
            <a:r>
              <a:rPr lang="en-US" sz="2000" dirty="0"/>
              <a:t>Conversion steps are laid out</a:t>
            </a:r>
          </a:p>
          <a:p>
            <a:pPr marL="457200" lvl="2" indent="-220663" eaLnBrk="1" hangingPunct="1"/>
            <a:r>
              <a:rPr lang="en-US" sz="2000" dirty="0"/>
              <a:t>Training principles and methodologies are planned</a:t>
            </a:r>
          </a:p>
          <a:p>
            <a:pPr eaLnBrk="1" hangingPunct="1"/>
            <a:endParaRPr lang="en-US" sz="2000" dirty="0"/>
          </a:p>
        </p:txBody>
      </p:sp>
      <p:pic>
        <p:nvPicPr>
          <p:cNvPr id="5" name="Content Placeholder 5" descr="Pictur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63686"/>
            <a:ext cx="3724264" cy="209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64893" y="508976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DFD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System Development Life Cycle (SDLC)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E146DA-00D0-4E60-9444-01D69A47178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ln w="9525">
            <a:solidFill>
              <a:schemeClr val="accent3"/>
            </a:solidFill>
            <a:prstDash val="dashDot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3"/>
                </a:solidFill>
              </a:rPr>
              <a:t> </a:t>
            </a:r>
            <a:r>
              <a:rPr lang="en-US" sz="2000" b="1" u="sng" dirty="0">
                <a:solidFill>
                  <a:schemeClr val="accent3"/>
                </a:solidFill>
              </a:rPr>
              <a:t>Phase 4: Implementation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u="sng" dirty="0">
              <a:solidFill>
                <a:schemeClr val="accent3"/>
              </a:solidFill>
            </a:endParaRP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dirty="0"/>
              <a:t>The h/w, the DBMS s/w and application programs are installed</a:t>
            </a:r>
          </a:p>
          <a:p>
            <a:pPr marL="457200" lvl="2" indent="-220663" eaLnBrk="1" hangingPunct="1">
              <a:lnSpc>
                <a:spcPct val="80000"/>
              </a:lnSpc>
            </a:pPr>
            <a:r>
              <a:rPr lang="en-US" sz="2000" dirty="0"/>
              <a:t>database design is implemented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dirty="0"/>
              <a:t>The systems enters into a cycle of </a:t>
            </a:r>
            <a:r>
              <a:rPr lang="en-US" sz="2000" b="1" dirty="0"/>
              <a:t>coding, testing </a:t>
            </a:r>
            <a:r>
              <a:rPr lang="en-US" sz="2000" dirty="0"/>
              <a:t>and</a:t>
            </a:r>
            <a:r>
              <a:rPr lang="en-US" sz="2000" b="1" dirty="0"/>
              <a:t> debugging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b="1" dirty="0"/>
              <a:t>database is created</a:t>
            </a:r>
          </a:p>
          <a:p>
            <a:pPr marL="457200" lvl="2" indent="-220663" eaLnBrk="1" hangingPunct="1">
              <a:lnSpc>
                <a:spcPct val="80000"/>
              </a:lnSpc>
            </a:pPr>
            <a:r>
              <a:rPr lang="en-US" sz="2000" dirty="0"/>
              <a:t>System is customized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dirty="0"/>
              <a:t>The </a:t>
            </a:r>
            <a:r>
              <a:rPr lang="en-US" sz="2000" b="1" dirty="0"/>
              <a:t>database contents are loaded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dirty="0"/>
              <a:t>Systems is subjected to exhaustive testing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dirty="0"/>
              <a:t>Final documentation is reviewed &amp; printed</a:t>
            </a:r>
          </a:p>
          <a:p>
            <a:pPr marL="236538" lvl="1" indent="-236538" eaLnBrk="1" hangingPunct="1">
              <a:lnSpc>
                <a:spcPct val="80000"/>
              </a:lnSpc>
            </a:pPr>
            <a:r>
              <a:rPr lang="en-US" sz="2000" dirty="0"/>
              <a:t>End users are trained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System Development Life Cycle (SDLC)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B4E97A3-C5CD-4F1A-9B11-2B1A03E9B00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572000"/>
          </a:xfrm>
          <a:ln>
            <a:solidFill>
              <a:schemeClr val="accent2"/>
            </a:solidFill>
            <a:prstDash val="dashDot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folHlink"/>
                </a:solidFill>
              </a:rPr>
              <a:t> </a:t>
            </a:r>
            <a:r>
              <a:rPr lang="en-US" sz="2000" b="1" u="sng" dirty="0">
                <a:solidFill>
                  <a:schemeClr val="accent2"/>
                </a:solidFill>
              </a:rPr>
              <a:t>Phase 5: Maintenance</a:t>
            </a:r>
          </a:p>
          <a:p>
            <a:pPr eaLnBrk="1" hangingPunct="1">
              <a:buFont typeface="Wingdings" pitchFamily="2" charset="2"/>
              <a:buNone/>
            </a:pPr>
            <a:endParaRPr lang="en-US" sz="800" b="1" u="sng" dirty="0">
              <a:solidFill>
                <a:schemeClr val="accent2"/>
              </a:solidFill>
            </a:endParaRPr>
          </a:p>
          <a:p>
            <a:pPr marL="236538" lvl="1" indent="-236538" eaLnBrk="1" hangingPunct="1"/>
            <a:r>
              <a:rPr lang="en-US" sz="2000" dirty="0"/>
              <a:t>End users’ request for changes generate system maintenance activities</a:t>
            </a:r>
          </a:p>
          <a:p>
            <a:pPr marL="236538" lvl="1" indent="-236538" eaLnBrk="1" hangingPunct="1"/>
            <a:r>
              <a:rPr lang="en-US" sz="2000" dirty="0"/>
              <a:t>Three types of maintenance</a:t>
            </a:r>
          </a:p>
          <a:p>
            <a:pPr marL="457200" lvl="2" indent="-220663" eaLnBrk="1" hangingPunct="1"/>
            <a:r>
              <a:rPr lang="en-US" sz="2000" b="1" dirty="0"/>
              <a:t>[1] Corrective maintenance: </a:t>
            </a:r>
            <a:r>
              <a:rPr lang="en-US" sz="2000" dirty="0"/>
              <a:t>response to systems errors</a:t>
            </a:r>
          </a:p>
          <a:p>
            <a:pPr marL="457200" lvl="2" indent="-220663" eaLnBrk="1" hangingPunct="1"/>
            <a:r>
              <a:rPr lang="en-US" sz="2000" b="1" dirty="0"/>
              <a:t>[2] Adaptive maintenance: </a:t>
            </a:r>
            <a:r>
              <a:rPr lang="en-US" sz="2000" dirty="0"/>
              <a:t>due to changes in the business environment</a:t>
            </a:r>
          </a:p>
          <a:p>
            <a:pPr marL="457200" lvl="2" indent="-220663" eaLnBrk="1" hangingPunct="1"/>
            <a:r>
              <a:rPr lang="en-US" sz="2000" b="1"/>
              <a:t>[3] Perfective </a:t>
            </a:r>
            <a:r>
              <a:rPr lang="en-US" sz="2000" b="1" dirty="0"/>
              <a:t>maintenance </a:t>
            </a:r>
            <a:r>
              <a:rPr lang="en-US" sz="2000" dirty="0"/>
              <a:t>to enhance the systems</a:t>
            </a:r>
          </a:p>
          <a:p>
            <a:pPr marL="236538" lvl="1" indent="-236538" eaLnBrk="1" hangingPunct="1"/>
            <a:r>
              <a:rPr lang="en-US" sz="2000" dirty="0"/>
              <a:t>Computer-assisted systems engineering (CASE) technology helps within this phase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Database Life Cycle (DBLC)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7DACD27-82AA-4FA1-B311-D9510F0598E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000" dirty="0"/>
              <a:t>DBLC is inherently associated with the life cycle of the IS (SDLC)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Stages of DBLC are not strictly sequential, but involve some amount of repetition of previous stages through </a:t>
            </a:r>
            <a:r>
              <a:rPr lang="en-US" sz="2000" b="1" i="1" dirty="0"/>
              <a:t>feedback loop</a:t>
            </a:r>
            <a:endParaRPr lang="en-US" sz="2000" i="1" dirty="0"/>
          </a:p>
          <a:p>
            <a:pPr eaLnBrk="1" hangingPunct="1"/>
            <a:endParaRPr lang="en-US" sz="2000" i="1" dirty="0"/>
          </a:p>
          <a:p>
            <a:pPr eaLnBrk="1" hangingPunct="1"/>
            <a:r>
              <a:rPr lang="en-US" sz="2000" dirty="0"/>
              <a:t>Small database system, with a small numbers of users, the lifecycle need not be very complex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Medium to large database system, with ten to thousands of users, using hundreds of queries and application programs, the life cycle become extremely complex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Database Life Cycle (DBLC)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74A64C9-F61A-4869-B805-F737FC62FFC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28676" name="Group 34"/>
          <p:cNvGrpSpPr>
            <a:grpSpLocks/>
          </p:cNvGrpSpPr>
          <p:nvPr/>
        </p:nvGrpSpPr>
        <p:grpSpPr bwMode="auto">
          <a:xfrm>
            <a:off x="686149" y="1547010"/>
            <a:ext cx="8762651" cy="5159239"/>
            <a:chOff x="543" y="744"/>
            <a:chExt cx="4073" cy="3139"/>
          </a:xfrm>
        </p:grpSpPr>
        <p:sp>
          <p:nvSpPr>
            <p:cNvPr id="28677" name="Text Box 4"/>
            <p:cNvSpPr txBox="1">
              <a:spLocks noChangeArrowheads="1"/>
            </p:cNvSpPr>
            <p:nvPr/>
          </p:nvSpPr>
          <p:spPr bwMode="auto">
            <a:xfrm>
              <a:off x="720" y="768"/>
              <a:ext cx="864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Database initial</a:t>
              </a:r>
            </a:p>
            <a:p>
              <a:pPr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 study</a:t>
              </a:r>
            </a:p>
          </p:txBody>
        </p:sp>
        <p:sp>
          <p:nvSpPr>
            <p:cNvPr id="28678" name="Text Box 5"/>
            <p:cNvSpPr txBox="1">
              <a:spLocks noChangeArrowheads="1"/>
            </p:cNvSpPr>
            <p:nvPr/>
          </p:nvSpPr>
          <p:spPr bwMode="auto">
            <a:xfrm>
              <a:off x="720" y="1392"/>
              <a:ext cx="864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Database </a:t>
              </a:r>
            </a:p>
            <a:p>
              <a:pPr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design</a:t>
              </a:r>
            </a:p>
          </p:txBody>
        </p:sp>
        <p:sp>
          <p:nvSpPr>
            <p:cNvPr id="28679" name="Text Box 6"/>
            <p:cNvSpPr txBox="1">
              <a:spLocks noChangeArrowheads="1"/>
            </p:cNvSpPr>
            <p:nvPr/>
          </p:nvSpPr>
          <p:spPr bwMode="auto">
            <a:xfrm>
              <a:off x="712" y="2024"/>
              <a:ext cx="864" cy="35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Implementation</a:t>
              </a:r>
            </a:p>
            <a:p>
              <a:pPr marL="342900" indent="-342900" algn="ctr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 &amp; loading</a:t>
              </a:r>
            </a:p>
          </p:txBody>
        </p:sp>
        <p:sp>
          <p:nvSpPr>
            <p:cNvPr id="28680" name="Text Box 7"/>
            <p:cNvSpPr txBox="1">
              <a:spLocks noChangeArrowheads="1"/>
            </p:cNvSpPr>
            <p:nvPr/>
          </p:nvSpPr>
          <p:spPr bwMode="auto">
            <a:xfrm>
              <a:off x="714" y="2544"/>
              <a:ext cx="864" cy="385"/>
            </a:xfrm>
            <a:prstGeom prst="rect">
              <a:avLst/>
            </a:prstGeom>
            <a:ln w="38100"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Testing </a:t>
              </a:r>
            </a:p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&amp; evaluation</a:t>
              </a:r>
            </a:p>
          </p:txBody>
        </p:sp>
        <p:sp>
          <p:nvSpPr>
            <p:cNvPr id="28681" name="Text Box 8"/>
            <p:cNvSpPr txBox="1">
              <a:spLocks noChangeArrowheads="1"/>
            </p:cNvSpPr>
            <p:nvPr/>
          </p:nvSpPr>
          <p:spPr bwMode="auto">
            <a:xfrm>
              <a:off x="714" y="3144"/>
              <a:ext cx="864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Operation </a:t>
              </a:r>
            </a:p>
          </p:txBody>
        </p:sp>
        <p:sp>
          <p:nvSpPr>
            <p:cNvPr id="28686" name="Text Box 13"/>
            <p:cNvSpPr txBox="1">
              <a:spLocks noChangeArrowheads="1"/>
            </p:cNvSpPr>
            <p:nvPr/>
          </p:nvSpPr>
          <p:spPr bwMode="auto">
            <a:xfrm>
              <a:off x="1676" y="744"/>
              <a:ext cx="2740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Analyze the company situation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Define problems and constraints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Define objectives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Define scope &amp; boundaries</a:t>
              </a:r>
            </a:p>
          </p:txBody>
        </p:sp>
        <p:sp>
          <p:nvSpPr>
            <p:cNvPr id="28687" name="Text Box 14"/>
            <p:cNvSpPr txBox="1">
              <a:spLocks noChangeArrowheads="1"/>
            </p:cNvSpPr>
            <p:nvPr/>
          </p:nvSpPr>
          <p:spPr bwMode="auto">
            <a:xfrm>
              <a:off x="1676" y="1392"/>
              <a:ext cx="2932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Create the conceptual design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Select DBMS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Create the logical design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Create the physical design</a:t>
              </a:r>
            </a:p>
          </p:txBody>
        </p:sp>
        <p:sp>
          <p:nvSpPr>
            <p:cNvPr id="28688" name="Text Box 15"/>
            <p:cNvSpPr txBox="1">
              <a:spLocks noChangeArrowheads="1"/>
            </p:cNvSpPr>
            <p:nvPr/>
          </p:nvSpPr>
          <p:spPr bwMode="auto">
            <a:xfrm>
              <a:off x="717" y="3498"/>
              <a:ext cx="864" cy="38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Maintenance </a:t>
              </a:r>
            </a:p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Verdana" pitchFamily="34" charset="0"/>
                </a:rPr>
                <a:t>&amp; evaluation</a:t>
              </a:r>
            </a:p>
          </p:txBody>
        </p:sp>
        <p:sp>
          <p:nvSpPr>
            <p:cNvPr id="28690" name="Text Box 17"/>
            <p:cNvSpPr txBox="1">
              <a:spLocks noChangeArrowheads="1"/>
            </p:cNvSpPr>
            <p:nvPr/>
          </p:nvSpPr>
          <p:spPr bwMode="auto">
            <a:xfrm>
              <a:off x="1676" y="2082"/>
              <a:ext cx="2940" cy="5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Install DBMS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Create the database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Load or convert the data</a:t>
              </a:r>
            </a:p>
          </p:txBody>
        </p:sp>
        <p:sp>
          <p:nvSpPr>
            <p:cNvPr id="28691" name="Line 18"/>
            <p:cNvSpPr>
              <a:spLocks noChangeShapeType="1"/>
            </p:cNvSpPr>
            <p:nvPr/>
          </p:nvSpPr>
          <p:spPr bwMode="auto">
            <a:xfrm>
              <a:off x="1632" y="1392"/>
              <a:ext cx="233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Line 19"/>
            <p:cNvSpPr>
              <a:spLocks noChangeShapeType="1"/>
            </p:cNvSpPr>
            <p:nvPr/>
          </p:nvSpPr>
          <p:spPr bwMode="auto">
            <a:xfrm>
              <a:off x="1605" y="3140"/>
              <a:ext cx="233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Line 20"/>
            <p:cNvSpPr>
              <a:spLocks noChangeShapeType="1"/>
            </p:cNvSpPr>
            <p:nvPr/>
          </p:nvSpPr>
          <p:spPr bwMode="auto">
            <a:xfrm>
              <a:off x="1641" y="2033"/>
              <a:ext cx="233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Line 21"/>
            <p:cNvSpPr>
              <a:spLocks noChangeShapeType="1"/>
            </p:cNvSpPr>
            <p:nvPr/>
          </p:nvSpPr>
          <p:spPr bwMode="auto">
            <a:xfrm>
              <a:off x="1605" y="2584"/>
              <a:ext cx="233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Text Box 23"/>
            <p:cNvSpPr txBox="1">
              <a:spLocks noChangeArrowheads="1"/>
            </p:cNvSpPr>
            <p:nvPr/>
          </p:nvSpPr>
          <p:spPr bwMode="auto">
            <a:xfrm>
              <a:off x="1676" y="2592"/>
              <a:ext cx="2940" cy="5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Test the database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Fine-tune the database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Evaluate the database and its application program</a:t>
              </a:r>
            </a:p>
          </p:txBody>
        </p:sp>
        <p:sp>
          <p:nvSpPr>
            <p:cNvPr id="28697" name="Text Box 24"/>
            <p:cNvSpPr txBox="1">
              <a:spLocks noChangeArrowheads="1"/>
            </p:cNvSpPr>
            <p:nvPr/>
          </p:nvSpPr>
          <p:spPr bwMode="auto">
            <a:xfrm>
              <a:off x="1676" y="3186"/>
              <a:ext cx="2932" cy="1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Produced the required information flow</a:t>
              </a:r>
            </a:p>
          </p:txBody>
        </p:sp>
        <p:sp>
          <p:nvSpPr>
            <p:cNvPr id="28698" name="Text Box 25"/>
            <p:cNvSpPr txBox="1">
              <a:spLocks noChangeArrowheads="1"/>
            </p:cNvSpPr>
            <p:nvPr/>
          </p:nvSpPr>
          <p:spPr bwMode="auto">
            <a:xfrm>
              <a:off x="1641" y="3526"/>
              <a:ext cx="2967" cy="3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Introduce changes</a:t>
              </a: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</a:pPr>
              <a:r>
                <a:rPr lang="en-US" sz="1400" dirty="0">
                  <a:latin typeface="Verdana" pitchFamily="34" charset="0"/>
                </a:rPr>
                <a:t>Make enhancements</a:t>
              </a:r>
            </a:p>
          </p:txBody>
        </p:sp>
        <p:sp>
          <p:nvSpPr>
            <p:cNvPr id="28699" name="Line 26"/>
            <p:cNvSpPr>
              <a:spLocks noChangeShapeType="1"/>
            </p:cNvSpPr>
            <p:nvPr/>
          </p:nvSpPr>
          <p:spPr bwMode="auto">
            <a:xfrm>
              <a:off x="1605" y="3464"/>
              <a:ext cx="2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Oval 27"/>
            <p:cNvSpPr>
              <a:spLocks noChangeArrowheads="1"/>
            </p:cNvSpPr>
            <p:nvPr/>
          </p:nvSpPr>
          <p:spPr bwMode="auto">
            <a:xfrm>
              <a:off x="551" y="816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1</a:t>
              </a:r>
            </a:p>
          </p:txBody>
        </p:sp>
        <p:sp>
          <p:nvSpPr>
            <p:cNvPr id="28701" name="Oval 28"/>
            <p:cNvSpPr>
              <a:spLocks noChangeArrowheads="1"/>
            </p:cNvSpPr>
            <p:nvPr/>
          </p:nvSpPr>
          <p:spPr bwMode="auto">
            <a:xfrm>
              <a:off x="551" y="1464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2</a:t>
              </a:r>
            </a:p>
          </p:txBody>
        </p:sp>
        <p:sp>
          <p:nvSpPr>
            <p:cNvPr id="28702" name="Oval 29"/>
            <p:cNvSpPr>
              <a:spLocks noChangeArrowheads="1"/>
            </p:cNvSpPr>
            <p:nvPr/>
          </p:nvSpPr>
          <p:spPr bwMode="auto">
            <a:xfrm>
              <a:off x="551" y="2080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3</a:t>
              </a:r>
            </a:p>
          </p:txBody>
        </p:sp>
        <p:sp>
          <p:nvSpPr>
            <p:cNvPr id="28703" name="Oval 30"/>
            <p:cNvSpPr>
              <a:spLocks noChangeArrowheads="1"/>
            </p:cNvSpPr>
            <p:nvPr/>
          </p:nvSpPr>
          <p:spPr bwMode="auto">
            <a:xfrm>
              <a:off x="551" y="2592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4</a:t>
              </a:r>
            </a:p>
          </p:txBody>
        </p:sp>
        <p:sp>
          <p:nvSpPr>
            <p:cNvPr id="28704" name="Oval 31"/>
            <p:cNvSpPr>
              <a:spLocks noChangeArrowheads="1"/>
            </p:cNvSpPr>
            <p:nvPr/>
          </p:nvSpPr>
          <p:spPr bwMode="auto">
            <a:xfrm>
              <a:off x="543" y="3128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28705" name="Oval 32"/>
            <p:cNvSpPr>
              <a:spLocks noChangeArrowheads="1"/>
            </p:cNvSpPr>
            <p:nvPr/>
          </p:nvSpPr>
          <p:spPr bwMode="auto">
            <a:xfrm>
              <a:off x="543" y="3552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6</a:t>
              </a: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rot="5400000">
            <a:off x="1799022" y="2414729"/>
            <a:ext cx="394660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784664" y="3471548"/>
            <a:ext cx="394660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H="1">
            <a:off x="1848064" y="4369740"/>
            <a:ext cx="266816" cy="4662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1807117" y="5314948"/>
            <a:ext cx="353373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1853712" y="5936935"/>
            <a:ext cx="265793" cy="633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5855962" y="3721484"/>
            <a:ext cx="6325115" cy="5447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1400" dirty="0">
                <a:latin typeface="Verdana" pitchFamily="34" charset="0"/>
              </a:rPr>
              <a:t>Security Measures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1400">
                <a:latin typeface="Verdana" pitchFamily="34" charset="0"/>
              </a:rPr>
              <a:t>Backup Procedures</a:t>
            </a:r>
            <a:endParaRPr lang="en-US" sz="14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Database Life Cycle (DBLC)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CFB103-737F-491F-8297-D6F559ED45B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97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0225" cy="5105400"/>
          </a:xfrm>
          <a:ln>
            <a:solidFill>
              <a:schemeClr val="accent6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6"/>
                </a:solidFill>
              </a:rPr>
              <a:t>Phase 1: Initial Study</a:t>
            </a:r>
          </a:p>
        </p:txBody>
      </p:sp>
      <p:grpSp>
        <p:nvGrpSpPr>
          <p:cNvPr id="29701" name="Group 25"/>
          <p:cNvGrpSpPr>
            <a:grpSpLocks/>
          </p:cNvGrpSpPr>
          <p:nvPr/>
        </p:nvGrpSpPr>
        <p:grpSpPr bwMode="auto">
          <a:xfrm>
            <a:off x="762000" y="2219325"/>
            <a:ext cx="7467600" cy="4257675"/>
            <a:chOff x="1008" y="1056"/>
            <a:chExt cx="3717" cy="2796"/>
          </a:xfrm>
        </p:grpSpPr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1008" y="3647"/>
              <a:ext cx="1069" cy="20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Objective</a:t>
              </a: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2352" y="3647"/>
              <a:ext cx="1056" cy="20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Scope</a:t>
              </a: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3648" y="3647"/>
              <a:ext cx="1077" cy="20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Boundaries</a:t>
              </a: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2352" y="1056"/>
              <a:ext cx="1104" cy="48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Analysis of the 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 dirty="0">
                  <a:latin typeface="Verdana" pitchFamily="34" charset="0"/>
                </a:rPr>
                <a:t>company situation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2352" y="1728"/>
              <a:ext cx="1104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company objective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600" y="1728"/>
              <a:ext cx="1104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company structure</a:t>
              </a: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1104" y="1728"/>
              <a:ext cx="1104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company operation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56" y="2256"/>
              <a:ext cx="1248" cy="48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en-US" sz="1400" b="1">
                <a:latin typeface="Verdana" pitchFamily="34" charset="0"/>
              </a:endParaRP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Definition of problems 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and constraints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en-US" sz="1400" b="1">
                <a:latin typeface="Verdana" pitchFamily="34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256" y="2928"/>
              <a:ext cx="1248" cy="48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en-US" sz="1400" b="1">
                <a:latin typeface="Verdana" pitchFamily="34" charset="0"/>
              </a:endParaRP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Database systems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 specifications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en-US" sz="1400" b="1">
                <a:latin typeface="Verdana" pitchFamily="34" charset="0"/>
              </a:endParaRPr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>
              <a:off x="2880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Line 16"/>
            <p:cNvSpPr>
              <a:spLocks noChangeShapeType="1"/>
            </p:cNvSpPr>
            <p:nvPr/>
          </p:nvSpPr>
          <p:spPr bwMode="auto">
            <a:xfrm>
              <a:off x="2880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Line 17"/>
            <p:cNvSpPr>
              <a:spLocks noChangeShapeType="1"/>
            </p:cNvSpPr>
            <p:nvPr/>
          </p:nvSpPr>
          <p:spPr bwMode="auto">
            <a:xfrm>
              <a:off x="2880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2880" y="15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>
              <a:off x="1584" y="3552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1632" y="1632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>
              <a:off x="163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>
              <a:off x="4167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Line 23"/>
            <p:cNvSpPr>
              <a:spLocks noChangeShapeType="1"/>
            </p:cNvSpPr>
            <p:nvPr/>
          </p:nvSpPr>
          <p:spPr bwMode="auto">
            <a:xfrm>
              <a:off x="1587" y="35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Line 24"/>
            <p:cNvSpPr>
              <a:spLocks noChangeShapeType="1"/>
            </p:cNvSpPr>
            <p:nvPr/>
          </p:nvSpPr>
          <p:spPr bwMode="auto">
            <a:xfrm>
              <a:off x="4224" y="35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u="sng" dirty="0"/>
              <a:t>Analyze the company situation</a:t>
            </a:r>
            <a:endParaRPr lang="en-US" sz="1600" dirty="0"/>
          </a:p>
          <a:p>
            <a:pPr lvl="1"/>
            <a:r>
              <a:rPr lang="en-US" sz="1600" dirty="0"/>
              <a:t>describe general conditions in which the company operates, its  organizational structure and its mission </a:t>
            </a:r>
          </a:p>
          <a:p>
            <a:r>
              <a:rPr lang="en-US" sz="1600" u="sng" dirty="0"/>
              <a:t>Define problems and constraints</a:t>
            </a:r>
            <a:endParaRPr lang="en-US" sz="1600" dirty="0"/>
          </a:p>
          <a:p>
            <a:pPr lvl="1"/>
            <a:r>
              <a:rPr lang="en-US" sz="1600" dirty="0"/>
              <a:t>examine formal &amp; informal data source to find the company information (identify company problem &amp; constraints 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 business rules) </a:t>
            </a:r>
          </a:p>
          <a:p>
            <a:pPr lvl="1"/>
            <a:r>
              <a:rPr lang="en-US" sz="1600" dirty="0"/>
              <a:t>how does existing system function?</a:t>
            </a:r>
          </a:p>
          <a:p>
            <a:pPr lvl="1"/>
            <a:r>
              <a:rPr lang="en-US" sz="1600" dirty="0"/>
              <a:t>what input does the system require?</a:t>
            </a:r>
          </a:p>
          <a:p>
            <a:pPr lvl="1"/>
            <a:r>
              <a:rPr lang="en-US" sz="1600" dirty="0"/>
              <a:t>what does document the system generate</a:t>
            </a:r>
          </a:p>
          <a:p>
            <a:pPr lvl="1"/>
            <a:r>
              <a:rPr lang="en-US" sz="1600" dirty="0"/>
              <a:t>how the system output used?</a:t>
            </a:r>
          </a:p>
          <a:p>
            <a:pPr lvl="1"/>
            <a:r>
              <a:rPr lang="en-US" sz="1600" dirty="0"/>
              <a:t>who are the user of the system? </a:t>
            </a:r>
          </a:p>
          <a:p>
            <a:r>
              <a:rPr lang="en-US" sz="1600" u="sng" dirty="0"/>
              <a:t>Define objectives</a:t>
            </a:r>
            <a:endParaRPr lang="en-US" sz="1600" dirty="0"/>
          </a:p>
          <a:p>
            <a:pPr lvl="1"/>
            <a:r>
              <a:rPr lang="en-US" sz="1600" dirty="0"/>
              <a:t>proposed db system must be designed to help to solve problem identified</a:t>
            </a:r>
          </a:p>
          <a:p>
            <a:pPr lvl="1"/>
            <a:r>
              <a:rPr lang="en-US" sz="1600" dirty="0"/>
              <a:t>make sure database system objective meets user requirements </a:t>
            </a:r>
          </a:p>
          <a:p>
            <a:r>
              <a:rPr lang="en-US" sz="1600" u="sng" dirty="0"/>
              <a:t>Define scope &amp; boundaries</a:t>
            </a:r>
            <a:endParaRPr lang="en-US" sz="1600" dirty="0"/>
          </a:p>
          <a:p>
            <a:pPr lvl="1"/>
            <a:r>
              <a:rPr lang="en-US" sz="1600" dirty="0"/>
              <a:t>defines the limitations of the db system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0A4F53-B2FE-46F0-BC66-826DE6316A2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In this chapter, you will learn: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DB6637-AD30-46D6-94EF-B14DA1A8FA2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000" dirty="0"/>
              <a:t>Changing Data Into Information</a:t>
            </a:r>
          </a:p>
          <a:p>
            <a:pPr eaLnBrk="1" hangingPunct="1"/>
            <a:r>
              <a:rPr lang="en-US" sz="2000" dirty="0"/>
              <a:t>The Information System (IS)</a:t>
            </a:r>
          </a:p>
          <a:p>
            <a:pPr eaLnBrk="1" hangingPunct="1"/>
            <a:r>
              <a:rPr lang="en-US" sz="2000" b="1" dirty="0"/>
              <a:t>The System Development Life Cycle (SDLC)</a:t>
            </a:r>
          </a:p>
          <a:p>
            <a:pPr eaLnBrk="1" hangingPunct="1"/>
            <a:r>
              <a:rPr lang="en-US" sz="2000" b="1" dirty="0"/>
              <a:t>The Database Life Cycle (DBLC)</a:t>
            </a:r>
          </a:p>
          <a:p>
            <a:pPr eaLnBrk="1" hangingPunct="1"/>
            <a:r>
              <a:rPr lang="en-US" sz="2000" b="1" dirty="0"/>
              <a:t>Database Design Strategies</a:t>
            </a:r>
          </a:p>
          <a:p>
            <a:pPr eaLnBrk="1" hangingPunct="1"/>
            <a:r>
              <a:rPr lang="en-US" sz="2000" dirty="0"/>
              <a:t>Centralized </a:t>
            </a:r>
            <a:r>
              <a:rPr lang="en-US" sz="2000" dirty="0" err="1"/>
              <a:t>vs</a:t>
            </a:r>
            <a:r>
              <a:rPr lang="en-US" sz="2000" dirty="0"/>
              <a:t> Decentralized Design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Business Rules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3EDAD08-A6B7-42CA-A32F-B1EA74045DC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072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5105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What are business rules, what is their source, and why are they crucial?</a:t>
            </a:r>
          </a:p>
          <a:p>
            <a:pPr algn="just"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C00000"/>
                </a:solidFill>
                <a:cs typeface="Times New Roman" pitchFamily="18" charset="0"/>
              </a:rPr>
              <a:t>Business rules are precise statements, derived from a detailed description of the organization's operations</a:t>
            </a:r>
            <a:r>
              <a:rPr lang="en-US" sz="2000" dirty="0">
                <a:cs typeface="Times New Roman" pitchFamily="18" charset="0"/>
              </a:rPr>
              <a:t>, that define one or more of the following modeling components:</a:t>
            </a:r>
          </a:p>
          <a:p>
            <a:pPr algn="just"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entities </a:t>
            </a:r>
            <a:r>
              <a:rPr lang="en-US" sz="2000" dirty="0">
                <a:cs typeface="Times New Roman" pitchFamily="18" charset="0"/>
              </a:rPr>
              <a:t> 		-in E-R model corresponds to a table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relationships	</a:t>
            </a:r>
            <a:r>
              <a:rPr lang="en-US" sz="2000" dirty="0">
                <a:cs typeface="Times New Roman" pitchFamily="18" charset="0"/>
              </a:rPr>
              <a:t>-associations between entities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attributes		</a:t>
            </a:r>
            <a:r>
              <a:rPr lang="en-US" sz="2000" dirty="0">
                <a:cs typeface="Times New Roman" pitchFamily="18" charset="0"/>
              </a:rPr>
              <a:t>-characteristics of entities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connectivity</a:t>
            </a:r>
            <a:r>
              <a:rPr lang="en-US" sz="2000" dirty="0">
                <a:cs typeface="Times New Roman" pitchFamily="18" charset="0"/>
              </a:rPr>
              <a:t> 	-used to describe the relationship classification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constraints</a:t>
            </a:r>
            <a:r>
              <a:rPr lang="en-US" sz="2000" dirty="0">
                <a:cs typeface="Times New Roman" pitchFamily="18" charset="0"/>
              </a:rPr>
              <a:t> 	-limitations on the type of data accepted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Business Rules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8AB28C5-4BED-44DA-8FAD-5FA6B2245DA4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1748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5626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100" b="1" dirty="0">
                <a:cs typeface="Times New Roman" pitchFamily="18" charset="0"/>
              </a:rPr>
              <a:t>Examples of business rules:</a:t>
            </a:r>
          </a:p>
          <a:p>
            <a:pPr lvl="1" algn="just" eaLnBrk="1" hangingPunct="1"/>
            <a:r>
              <a:rPr lang="en-US" sz="2000" dirty="0">
                <a:cs typeface="Times New Roman" pitchFamily="18" charset="0"/>
              </a:rPr>
              <a:t>An invoice contains one or more invoice lines, but each invoice line is associated with a single invoice.</a:t>
            </a:r>
          </a:p>
          <a:p>
            <a:pPr lvl="1" algn="just" eaLnBrk="1" hangingPunct="1"/>
            <a:r>
              <a:rPr lang="en-US" sz="2000" dirty="0">
                <a:cs typeface="Times New Roman" pitchFamily="18" charset="0"/>
              </a:rPr>
              <a:t>A store employs many employees, but each employee is employed by only one store.</a:t>
            </a:r>
          </a:p>
          <a:p>
            <a:pPr lvl="1" algn="just" eaLnBrk="1" hangingPunct="1"/>
            <a:r>
              <a:rPr lang="en-US" sz="2000" dirty="0">
                <a:cs typeface="Times New Roman" pitchFamily="18" charset="0"/>
              </a:rPr>
              <a:t>A college has many departments, but each department belongs to a single college. </a:t>
            </a:r>
          </a:p>
          <a:p>
            <a:pPr lvl="1" algn="just" eaLnBrk="1" hangingPunct="1"/>
            <a:r>
              <a:rPr lang="en-US" sz="2000" dirty="0">
                <a:cs typeface="Times New Roman" pitchFamily="18" charset="0"/>
              </a:rPr>
              <a:t>A driver may be assigned to drive many different vehicles, and each vehicle can be driven by many drivers. </a:t>
            </a:r>
          </a:p>
          <a:p>
            <a:pPr lvl="1" algn="just" eaLnBrk="1" hangingPunct="1"/>
            <a:r>
              <a:rPr lang="en-US" sz="2000" dirty="0">
                <a:cs typeface="Times New Roman" pitchFamily="18" charset="0"/>
              </a:rPr>
              <a:t>A client may sign many contracts, but each contract is signed by only one client.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Business Rules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788CB5D-9BBA-4487-9D2C-A42A19C24A8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Autofit/>
          </a:bodyPr>
          <a:lstStyle/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b="1" dirty="0"/>
              <a:t>Sources of Business Rules: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Company managers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Policy makers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Department managers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Written documentation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Procedures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Standards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Operations manuals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Direct interviews with end users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Fact-Finding Techniques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7F2B29C-4DF4-4F2A-A132-C128B1F43CD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379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b="1" dirty="0"/>
              <a:t>Fact-finding</a:t>
            </a:r>
          </a:p>
          <a:p>
            <a:pPr lvl="1" eaLnBrk="1" hangingPunct="1"/>
            <a:r>
              <a:rPr lang="en-US" sz="2000" dirty="0"/>
              <a:t>The formal process of using techniques such as interview and questionnaire to collect facts about system, requirements and preferences.</a:t>
            </a:r>
          </a:p>
          <a:p>
            <a:pPr lvl="1" eaLnBrk="1" hangingPunct="1"/>
            <a:r>
              <a:rPr lang="en-US" sz="2000" dirty="0"/>
              <a:t>Basically used in the early stage of DBLC.</a:t>
            </a:r>
          </a:p>
          <a:p>
            <a:pPr lvl="1" eaLnBrk="1" hangingPunct="1"/>
            <a:r>
              <a:rPr lang="en-US" sz="2000" dirty="0"/>
              <a:t>To captures the essential facts necessary to build the required dB.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Fact-Finding Techniques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3AE4E7D-5999-4461-8FDA-5A6051ACAAD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48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dirty="0"/>
              <a:t>There are five commonly used fact-finding techniques:</a:t>
            </a:r>
          </a:p>
          <a:p>
            <a:pPr lvl="1" eaLnBrk="1" hangingPunct="1"/>
            <a:r>
              <a:rPr lang="en-US" sz="2000" dirty="0"/>
              <a:t>Examining documents/Document review</a:t>
            </a:r>
          </a:p>
          <a:p>
            <a:pPr lvl="1" eaLnBrk="1" hangingPunct="1"/>
            <a:r>
              <a:rPr lang="en-US" sz="2000" dirty="0"/>
              <a:t>Interviewing  </a:t>
            </a:r>
          </a:p>
          <a:p>
            <a:pPr lvl="1" eaLnBrk="1" hangingPunct="1"/>
            <a:r>
              <a:rPr lang="en-US" sz="2000" dirty="0"/>
              <a:t>Observation the organization in operations</a:t>
            </a:r>
          </a:p>
          <a:p>
            <a:pPr lvl="1" eaLnBrk="1" hangingPunct="1"/>
            <a:r>
              <a:rPr lang="en-US" sz="2000" dirty="0"/>
              <a:t>Research</a:t>
            </a:r>
          </a:p>
          <a:p>
            <a:pPr lvl="1" eaLnBrk="1" hangingPunct="1"/>
            <a:r>
              <a:rPr lang="en-US" sz="2000" dirty="0"/>
              <a:t>Questionnaire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Fact-Finding Techniques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5F2C89A-3173-485C-8748-E445B864A73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dirty="0"/>
              <a:t>What facts are collected?</a:t>
            </a:r>
          </a:p>
          <a:p>
            <a:pPr eaLnBrk="1" hangingPunct="1">
              <a:buNone/>
            </a:pPr>
            <a:r>
              <a:rPr lang="en-US" sz="2000" dirty="0"/>
              <a:t>Captured facts about the current and/or future system.</a:t>
            </a:r>
          </a:p>
        </p:txBody>
      </p:sp>
      <p:graphicFrame>
        <p:nvGraphicFramePr>
          <p:cNvPr id="92214" name="Group 54"/>
          <p:cNvGraphicFramePr>
            <a:graphicFrameLocks noGrp="1"/>
          </p:cNvGraphicFramePr>
          <p:nvPr/>
        </p:nvGraphicFramePr>
        <p:xfrm>
          <a:off x="228600" y="2514600"/>
          <a:ext cx="8763000" cy="3749358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Stage of DBLC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Examples of data captured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 of documentation produce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Database initial study (Planning)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Aims and objective of </a:t>
                      </a:r>
                      <a:r>
                        <a:rPr lang="en-US" sz="1800" dirty="0"/>
                        <a:t>database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project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Mission statement and objectives of </a:t>
                      </a:r>
                      <a:r>
                        <a:rPr lang="en-US" sz="1800" dirty="0"/>
                        <a:t>database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system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Database initial study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(System definition)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Description of user major views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(includes job roles or business application area)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 of scope and boundaries of </a:t>
                      </a:r>
                      <a:r>
                        <a:rPr lang="en-US" sz="1800" dirty="0"/>
                        <a:t>database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definition of users view to be supported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Database design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Users responses to checking the logical </a:t>
                      </a:r>
                      <a:r>
                        <a:rPr lang="en-US" sz="1800" dirty="0"/>
                        <a:t>database 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design; functionality provided by target DBMS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Conceptual/logical </a:t>
                      </a:r>
                      <a:r>
                        <a:rPr lang="en-US" sz="1800" dirty="0"/>
                        <a:t>database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design (ERD, relational schema); physical dB design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Database Life Cycle (DBLC)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B5B0F8E-D78D-4A97-AB4B-1C6A9FA16378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5105400"/>
          </a:xfrm>
          <a:ln>
            <a:solidFill>
              <a:schemeClr val="accent5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5"/>
                </a:solidFill>
              </a:rPr>
              <a:t>Phase 2: Database Design</a:t>
            </a:r>
          </a:p>
        </p:txBody>
      </p:sp>
      <p:grpSp>
        <p:nvGrpSpPr>
          <p:cNvPr id="36869" name="Group 22"/>
          <p:cNvGrpSpPr>
            <a:grpSpLocks/>
          </p:cNvGrpSpPr>
          <p:nvPr/>
        </p:nvGrpSpPr>
        <p:grpSpPr bwMode="auto">
          <a:xfrm>
            <a:off x="580748" y="2362200"/>
            <a:ext cx="8144633" cy="4114800"/>
            <a:chOff x="790" y="1104"/>
            <a:chExt cx="4069" cy="2592"/>
          </a:xfrm>
        </p:grpSpPr>
        <p:sp>
          <p:nvSpPr>
            <p:cNvPr id="36870" name="Rectangle 4"/>
            <p:cNvSpPr>
              <a:spLocks noChangeArrowheads="1"/>
            </p:cNvSpPr>
            <p:nvPr/>
          </p:nvSpPr>
          <p:spPr bwMode="auto">
            <a:xfrm>
              <a:off x="3165" y="1392"/>
              <a:ext cx="1694" cy="62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Part 2: Select DBMS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cost, features, portability, tools, 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hardware, requirements, underlying</a:t>
              </a:r>
            </a:p>
          </p:txBody>
        </p:sp>
        <p:sp>
          <p:nvSpPr>
            <p:cNvPr id="36871" name="Rectangle 5"/>
            <p:cNvSpPr>
              <a:spLocks noChangeArrowheads="1"/>
            </p:cNvSpPr>
            <p:nvPr/>
          </p:nvSpPr>
          <p:spPr bwMode="auto">
            <a:xfrm>
              <a:off x="995" y="3312"/>
              <a:ext cx="1296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Item D: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Distributed dB Design </a:t>
              </a:r>
            </a:p>
          </p:txBody>
        </p:sp>
        <p:sp>
          <p:nvSpPr>
            <p:cNvPr id="36872" name="Rectangle 6"/>
            <p:cNvSpPr>
              <a:spLocks noChangeArrowheads="1"/>
            </p:cNvSpPr>
            <p:nvPr/>
          </p:nvSpPr>
          <p:spPr bwMode="auto">
            <a:xfrm>
              <a:off x="1010" y="2304"/>
              <a:ext cx="1296" cy="48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Item B: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ER Modeling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&amp; Verification</a:t>
              </a:r>
            </a:p>
          </p:txBody>
        </p:sp>
        <p:sp>
          <p:nvSpPr>
            <p:cNvPr id="36873" name="Rectangle 7"/>
            <p:cNvSpPr>
              <a:spLocks noChangeArrowheads="1"/>
            </p:cNvSpPr>
            <p:nvPr/>
          </p:nvSpPr>
          <p:spPr bwMode="auto">
            <a:xfrm>
              <a:off x="995" y="2880"/>
              <a:ext cx="1296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Item C: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Data Model Verification</a:t>
              </a:r>
            </a:p>
          </p:txBody>
        </p:sp>
        <p:sp>
          <p:nvSpPr>
            <p:cNvPr id="36874" name="Rectangle 8"/>
            <p:cNvSpPr>
              <a:spLocks noChangeArrowheads="1"/>
            </p:cNvSpPr>
            <p:nvPr/>
          </p:nvSpPr>
          <p:spPr bwMode="auto">
            <a:xfrm>
              <a:off x="3165" y="2256"/>
              <a:ext cx="1694" cy="62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Part 3: Logical Design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DBMS dependent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Translate conceptual model to DBMS</a:t>
              </a:r>
            </a:p>
          </p:txBody>
        </p:sp>
        <p:sp>
          <p:nvSpPr>
            <p:cNvPr id="36875" name="Rectangle 9"/>
            <p:cNvSpPr>
              <a:spLocks noChangeArrowheads="1"/>
            </p:cNvSpPr>
            <p:nvPr/>
          </p:nvSpPr>
          <p:spPr bwMode="auto">
            <a:xfrm>
              <a:off x="3165" y="3072"/>
              <a:ext cx="1675" cy="62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Part 4: Physical Design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Hardware dependent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Define storage structure &amp; 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 dirty="0">
                  <a:latin typeface="Verdana" pitchFamily="34" charset="0"/>
                </a:rPr>
                <a:t>access </a:t>
              </a:r>
              <a:r>
                <a:rPr lang="en-US" sz="1200" b="1">
                  <a:latin typeface="Verdana" pitchFamily="34" charset="0"/>
                </a:rPr>
                <a:t>path for performance</a:t>
              </a:r>
            </a:p>
          </p:txBody>
        </p:sp>
        <p:sp>
          <p:nvSpPr>
            <p:cNvPr id="36876" name="Line 10"/>
            <p:cNvSpPr>
              <a:spLocks noChangeShapeType="1"/>
            </p:cNvSpPr>
            <p:nvPr/>
          </p:nvSpPr>
          <p:spPr bwMode="auto">
            <a:xfrm>
              <a:off x="4032" y="288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Line 11"/>
            <p:cNvSpPr>
              <a:spLocks noChangeShapeType="1"/>
            </p:cNvSpPr>
            <p:nvPr/>
          </p:nvSpPr>
          <p:spPr bwMode="auto">
            <a:xfrm>
              <a:off x="4014" y="201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Rectangle 16"/>
            <p:cNvSpPr>
              <a:spLocks noChangeArrowheads="1"/>
            </p:cNvSpPr>
            <p:nvPr/>
          </p:nvSpPr>
          <p:spPr bwMode="auto">
            <a:xfrm>
              <a:off x="874" y="1104"/>
              <a:ext cx="1567" cy="25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solidFill>
                    <a:srgbClr val="0066CC"/>
                  </a:solidFill>
                  <a:latin typeface="Verdana" pitchFamily="34" charset="0"/>
                </a:rPr>
                <a:t> </a:t>
              </a:r>
            </a:p>
          </p:txBody>
        </p:sp>
        <p:sp>
          <p:nvSpPr>
            <p:cNvPr id="36882" name="Rectangle 17"/>
            <p:cNvSpPr>
              <a:spLocks noChangeArrowheads="1"/>
            </p:cNvSpPr>
            <p:nvPr/>
          </p:nvSpPr>
          <p:spPr bwMode="auto">
            <a:xfrm>
              <a:off x="1010" y="1728"/>
              <a:ext cx="1296" cy="48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Item A: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Data Analysis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200" b="1">
                  <a:latin typeface="Verdana" pitchFamily="34" charset="0"/>
                </a:rPr>
                <a:t>&amp; Requirements </a:t>
              </a:r>
            </a:p>
          </p:txBody>
        </p:sp>
        <p:sp>
          <p:nvSpPr>
            <p:cNvPr id="36883" name="Text Box 18"/>
            <p:cNvSpPr txBox="1">
              <a:spLocks noChangeArrowheads="1"/>
            </p:cNvSpPr>
            <p:nvPr/>
          </p:nvSpPr>
          <p:spPr bwMode="auto">
            <a:xfrm>
              <a:off x="790" y="1152"/>
              <a:ext cx="1728" cy="3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Part 1: Conceptual Design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 sz="1400" b="1">
                  <a:latin typeface="Verdana" pitchFamily="34" charset="0"/>
                </a:rPr>
                <a:t>(DBMS Independent)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rot="5400000">
            <a:off x="2820194" y="4571206"/>
            <a:ext cx="4114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76800" y="2514600"/>
            <a:ext cx="2133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7010400" y="2514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1715294" y="6536708"/>
            <a:ext cx="2278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828800" y="6629400"/>
            <a:ext cx="3048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Database Life Cycle (DBLC)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D9319C-6E59-493D-B0C0-D5936A771734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5029200"/>
          </a:xfrm>
          <a:ln>
            <a:solidFill>
              <a:schemeClr val="accent4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4"/>
                </a:solidFill>
              </a:rPr>
              <a:t>Phase 3: Implementation &amp; Loading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5800" y="2667000"/>
            <a:ext cx="2971800" cy="129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400" b="1" dirty="0">
                <a:latin typeface="Verdana" pitchFamily="34" charset="0"/>
              </a:rPr>
              <a:t>Part 4: Physical Design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500" dirty="0">
                <a:latin typeface="Verdana" pitchFamily="34" charset="0"/>
              </a:rPr>
              <a:t>Hardware dependent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500" dirty="0">
                <a:latin typeface="Verdana" pitchFamily="34" charset="0"/>
              </a:rPr>
              <a:t>Define storage structure &amp; 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500" dirty="0">
                <a:latin typeface="Verdana" pitchFamily="34" charset="0"/>
              </a:rPr>
              <a:t>access path for performance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678238" y="2667000"/>
            <a:ext cx="27987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latin typeface="Verdana" pitchFamily="34" charset="0"/>
              </a:rPr>
              <a:t>Physical Design Issues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733800" y="2971800"/>
            <a:ext cx="6096000" cy="36656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Performance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Security 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Physical Security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Password security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Access rights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Audit trails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Data encryption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Diskless workstation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Backup &amp; Recovery 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Data Integrity (Referential &amp; Entity Integrity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Company standards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500" dirty="0">
                <a:latin typeface="Verdana" pitchFamily="34" charset="0"/>
              </a:rPr>
              <a:t> Concurrency controls (Simultaneous Access)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600" dirty="0">
              <a:solidFill>
                <a:srgbClr val="0066CC"/>
              </a:solidFill>
              <a:latin typeface="Verdana" pitchFamily="34" charset="0"/>
            </a:endParaRPr>
          </a:p>
        </p:txBody>
      </p:sp>
      <p:sp>
        <p:nvSpPr>
          <p:cNvPr id="22" name="U-Turn Arrow 21"/>
          <p:cNvSpPr/>
          <p:nvPr/>
        </p:nvSpPr>
        <p:spPr>
          <a:xfrm>
            <a:off x="2971800" y="2286000"/>
            <a:ext cx="2590800" cy="381000"/>
          </a:xfrm>
          <a:prstGeom prst="uturnArrow">
            <a:avLst>
              <a:gd name="adj1" fmla="val 25000"/>
              <a:gd name="adj2" fmla="val 25000"/>
              <a:gd name="adj3" fmla="val 46753"/>
              <a:gd name="adj4" fmla="val 43750"/>
              <a:gd name="adj5" fmla="val 9688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Database Life Cycle (DBLC)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D9319C-6E59-493D-B0C0-D5936A77173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5029200"/>
          </a:xfrm>
          <a:ln>
            <a:solidFill>
              <a:schemeClr val="accent4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4"/>
                </a:solidFill>
              </a:rPr>
              <a:t>Phase 3: Implementation &amp; Loading: </a:t>
            </a:r>
            <a:r>
              <a:rPr lang="en-US" sz="20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Security</a:t>
            </a:r>
          </a:p>
          <a:p>
            <a:pPr eaLnBrk="1" hangingPunct="1">
              <a:buNone/>
            </a:pPr>
            <a:endParaRPr lang="en-US" sz="2000" b="1" dirty="0">
              <a:solidFill>
                <a:schemeClr val="accent4"/>
              </a:solidFill>
            </a:endParaRPr>
          </a:p>
          <a:p>
            <a:pPr eaLnBrk="1" hangingPunct="1">
              <a:buNone/>
            </a:pP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574344" y="1828800"/>
            <a:ext cx="8188656" cy="40811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1600" b="1" dirty="0">
              <a:latin typeface="Verdana" pitchFamily="34" charset="0"/>
            </a:endParaRP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Physical Security</a:t>
            </a:r>
          </a:p>
          <a:p>
            <a:pPr marL="914400" lvl="3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Allows only authorized personnel physical access to specific areas</a:t>
            </a:r>
          </a:p>
          <a:p>
            <a:pPr marL="914400" lvl="3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Not always practical </a:t>
            </a:r>
            <a:r>
              <a:rPr lang="en-US" sz="1600" dirty="0">
                <a:latin typeface="Verdana" pitchFamily="34" charset="0"/>
                <a:sym typeface="Wingdings" pitchFamily="2" charset="2"/>
              </a:rPr>
              <a:t> depends on the type of database implementation</a:t>
            </a:r>
          </a:p>
          <a:p>
            <a:pPr marL="914400" lvl="3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1600" dirty="0">
              <a:latin typeface="Verdana" pitchFamily="34" charset="0"/>
            </a:endParaRP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Password security</a:t>
            </a:r>
          </a:p>
          <a:p>
            <a:pPr lvl="2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Assignment of access rights to specific authorized users</a:t>
            </a:r>
          </a:p>
          <a:p>
            <a:pPr lvl="2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Usually enforced at logon time at the operating system level</a:t>
            </a: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1600" dirty="0">
              <a:latin typeface="Verdana" pitchFamily="34" charset="0"/>
            </a:endParaRP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Access rights</a:t>
            </a:r>
          </a:p>
          <a:p>
            <a:pPr lvl="2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Established through the use of database software</a:t>
            </a:r>
          </a:p>
          <a:p>
            <a:pPr lvl="2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Restrict operation on predetermined object such as databases, tables ext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The Database Life Cycle (DBLC)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D9319C-6E59-493D-B0C0-D5936A771734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5029200"/>
          </a:xfrm>
          <a:ln>
            <a:solidFill>
              <a:schemeClr val="accent4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4"/>
                </a:solidFill>
              </a:rPr>
              <a:t>Phase 3: Implementation &amp; Loading: </a:t>
            </a:r>
            <a:r>
              <a:rPr lang="en-US" sz="20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Security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574344" y="1828800"/>
            <a:ext cx="8188656" cy="4770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1600" b="1" dirty="0">
              <a:latin typeface="Verdana" pitchFamily="34" charset="0"/>
            </a:endParaRP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Audit trails</a:t>
            </a:r>
          </a:p>
          <a:p>
            <a:pPr marL="627063" lvl="2" indent="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Usually provided by the DBMS in order to check for access violations</a:t>
            </a: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Data encryption</a:t>
            </a:r>
          </a:p>
          <a:p>
            <a:pPr lvl="2" indent="-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Used to render data useless to unauthorized users who might had violated some of the database security layers</a:t>
            </a: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Diskless workstation</a:t>
            </a:r>
          </a:p>
          <a:p>
            <a:pPr marL="860425" lvl="2" indent="-2333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The end users are allow to access to the database without being able to download the information from their workstation</a:t>
            </a:r>
          </a:p>
          <a:p>
            <a:pPr marL="341313" lvl="1" indent="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solidFill>
                  <a:schemeClr val="accent5"/>
                </a:solidFill>
                <a:latin typeface="Verdana" pitchFamily="34" charset="0"/>
              </a:rPr>
              <a:t>Backup</a:t>
            </a:r>
          </a:p>
          <a:p>
            <a:pPr marL="627063" lvl="2" indent="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latin typeface="Verdana" pitchFamily="34" charset="0"/>
              </a:rPr>
              <a:t>Full backup </a:t>
            </a:r>
            <a:r>
              <a:rPr lang="en-US" sz="1600" dirty="0">
                <a:latin typeface="Verdana" pitchFamily="34" charset="0"/>
              </a:rPr>
              <a:t>= 1-to-1 copy the whole database</a:t>
            </a:r>
          </a:p>
          <a:p>
            <a:pPr marL="627063" lvl="2" indent="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latin typeface="Verdana" pitchFamily="34" charset="0"/>
              </a:rPr>
              <a:t>Differential backup </a:t>
            </a:r>
            <a:r>
              <a:rPr lang="en-US" sz="1600" dirty="0">
                <a:latin typeface="Verdana" pitchFamily="34" charset="0"/>
              </a:rPr>
              <a:t>= only backup changes being made after last full backup</a:t>
            </a:r>
          </a:p>
          <a:p>
            <a:pPr marL="627063" lvl="2" indent="2873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b="1" dirty="0">
                <a:latin typeface="Verdana" pitchFamily="34" charset="0"/>
              </a:rPr>
              <a:t>Transaction log backup </a:t>
            </a:r>
            <a:r>
              <a:rPr lang="en-US" sz="1600" dirty="0">
                <a:latin typeface="Verdana" pitchFamily="34" charset="0"/>
              </a:rPr>
              <a:t>= 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contains all 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 tooltip="transaction log "/>
              </a:rPr>
              <a:t>transaction log 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records that have been made between the last 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 tooltip="transaction log backup"/>
              </a:rPr>
              <a:t>transaction log backup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or the first 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 tooltip="full backup"/>
              </a:rPr>
              <a:t>full backup</a:t>
            </a:r>
            <a:r>
              <a:rPr lang="en-MY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and the last log record that is created upon completion of the backup process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Changing Data Into Information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7E7EE62-5CB6-470B-A79E-A3A697E9C29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4191000" cy="4297363"/>
          </a:xfrm>
        </p:spPr>
        <p:txBody>
          <a:bodyPr/>
          <a:lstStyle/>
          <a:p>
            <a:pPr eaLnBrk="1" hangingPunct="1"/>
            <a:r>
              <a:rPr lang="en-US" sz="2000" dirty="0"/>
              <a:t>Data</a:t>
            </a:r>
          </a:p>
          <a:p>
            <a:pPr lvl="1" eaLnBrk="1" hangingPunct="1"/>
            <a:r>
              <a:rPr lang="en-US" sz="2000" dirty="0">
                <a:sym typeface="Wingdings" pitchFamily="2" charset="2"/>
              </a:rPr>
              <a:t>raw facts</a:t>
            </a:r>
          </a:p>
          <a:p>
            <a:pPr lvl="1" eaLnBrk="1" hangingPunct="1"/>
            <a:r>
              <a:rPr lang="en-US" sz="2000" dirty="0">
                <a:sym typeface="Wingdings" pitchFamily="2" charset="2"/>
              </a:rPr>
              <a:t>building blocks of information</a:t>
            </a:r>
          </a:p>
          <a:p>
            <a:pPr eaLnBrk="1" hangingPunct="1"/>
            <a:r>
              <a:rPr lang="en-US" sz="2000" dirty="0">
                <a:sym typeface="Wingdings" pitchFamily="2" charset="2"/>
              </a:rPr>
              <a:t>Information</a:t>
            </a:r>
          </a:p>
          <a:p>
            <a:pPr lvl="1" eaLnBrk="1" hangingPunct="1"/>
            <a:r>
              <a:rPr lang="en-US" sz="2000" dirty="0">
                <a:sym typeface="Wingdings" pitchFamily="2" charset="2"/>
              </a:rPr>
              <a:t>reveal meaning of data</a:t>
            </a:r>
          </a:p>
        </p:txBody>
      </p:sp>
      <p:pic>
        <p:nvPicPr>
          <p:cNvPr id="56326" name="Picture 6" descr="fig01_02"/>
          <p:cNvPicPr>
            <a:picLocks noChangeAspect="1" noChangeArrowheads="1"/>
          </p:cNvPicPr>
          <p:nvPr/>
        </p:nvPicPr>
        <p:blipFill>
          <a:blip r:embed="rId2" cstate="print"/>
          <a:srcRect l="5084" t="3789" r="5084" b="3394"/>
          <a:stretch>
            <a:fillRect/>
          </a:stretch>
        </p:blipFill>
        <p:spPr bwMode="auto">
          <a:xfrm>
            <a:off x="4419600" y="1600199"/>
            <a:ext cx="4724399" cy="4652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Database Life Cycle (DBLC)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  <a:ln>
            <a:solidFill>
              <a:schemeClr val="accent3"/>
            </a:solidFill>
            <a:prstDash val="dashDot"/>
          </a:ln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>
                <a:solidFill>
                  <a:schemeClr val="accent3"/>
                </a:solidFill>
              </a:rPr>
              <a:t>Phase 4: Testing &amp; Evaluation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Database is tested and fine-tuned for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Integrity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Concurrent access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Security constraints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Fine-tuning : specific systems and DBMS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Modify physical design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Modify logical design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Upgrade or change the DBMS &amp; h/w platform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Done in a parallel with application programming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Programmers use database tools and PL/SQL</a:t>
            </a:r>
          </a:p>
          <a:p>
            <a:pPr marL="1146175" lvl="3" indent="-231775" eaLnBrk="1" hangingPunct="1">
              <a:lnSpc>
                <a:spcPct val="90000"/>
              </a:lnSpc>
              <a:tabLst>
                <a:tab pos="1146175" algn="l"/>
              </a:tabLst>
            </a:pPr>
            <a:r>
              <a:rPr lang="en-US" sz="1600" dirty="0"/>
              <a:t>Report generators</a:t>
            </a:r>
          </a:p>
          <a:p>
            <a:pPr marL="1146175" lvl="3" indent="-231775" eaLnBrk="1" hangingPunct="1">
              <a:lnSpc>
                <a:spcPct val="90000"/>
              </a:lnSpc>
              <a:tabLst>
                <a:tab pos="1146175" algn="l"/>
              </a:tabLst>
            </a:pPr>
            <a:r>
              <a:rPr lang="en-US" sz="1600" dirty="0"/>
              <a:t>Form creators</a:t>
            </a:r>
          </a:p>
          <a:p>
            <a:pPr marL="1146175" lvl="3" indent="-231775" eaLnBrk="1" hangingPunct="1">
              <a:lnSpc>
                <a:spcPct val="90000"/>
              </a:lnSpc>
              <a:tabLst>
                <a:tab pos="1146175" algn="l"/>
              </a:tabLst>
            </a:pPr>
            <a:r>
              <a:rPr lang="en-US" sz="1600" dirty="0"/>
              <a:t>Menu generators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B2E8115-9F67-41D3-A6D2-0CE1E1EC2689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Database Life Cycle (DBLC)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  <a:ln>
            <a:solidFill>
              <a:schemeClr val="accent2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2"/>
                </a:solidFill>
              </a:rPr>
              <a:t>Phase 5: Operation</a:t>
            </a:r>
          </a:p>
          <a:p>
            <a:pPr lvl="1" eaLnBrk="1" hangingPunct="1"/>
            <a:r>
              <a:rPr lang="en-US" sz="2000" dirty="0"/>
              <a:t>After passing evaluation stage, the database considered operational</a:t>
            </a:r>
          </a:p>
          <a:p>
            <a:pPr lvl="1" eaLnBrk="1" hangingPunct="1"/>
            <a:r>
              <a:rPr lang="en-US" sz="2000" dirty="0"/>
              <a:t>Beginning of operational phase often starts with process of system evolution</a:t>
            </a:r>
          </a:p>
          <a:p>
            <a:pPr lvl="2" eaLnBrk="1" hangingPunct="1"/>
            <a:r>
              <a:rPr lang="en-US" sz="1800" b="1" dirty="0">
                <a:solidFill>
                  <a:srgbClr val="FF0000"/>
                </a:solidFill>
              </a:rPr>
              <a:t>Preventive maintenance </a:t>
            </a:r>
            <a:r>
              <a:rPr lang="en-US" sz="1800" dirty="0"/>
              <a:t>(Backup, database security)</a:t>
            </a:r>
          </a:p>
          <a:p>
            <a:pPr lvl="2" eaLnBrk="1" hangingPunct="1"/>
            <a:r>
              <a:rPr lang="en-US" sz="1800" b="1" dirty="0">
                <a:solidFill>
                  <a:srgbClr val="FF0000"/>
                </a:solidFill>
              </a:rPr>
              <a:t>Corrective maintenance </a:t>
            </a:r>
            <a:r>
              <a:rPr lang="en-US" sz="1800" dirty="0"/>
              <a:t>(Recovery, error in database structure, SQL)</a:t>
            </a:r>
          </a:p>
          <a:p>
            <a:pPr lvl="2" eaLnBrk="1" hangingPunct="1"/>
            <a:r>
              <a:rPr lang="en-US" sz="1800" b="1" dirty="0">
                <a:solidFill>
                  <a:srgbClr val="FF0000"/>
                </a:solidFill>
              </a:rPr>
              <a:t>Adaptive maintenance</a:t>
            </a:r>
            <a:r>
              <a:rPr lang="en-US" sz="1800" dirty="0"/>
              <a:t> (Enhancements)</a:t>
            </a:r>
          </a:p>
          <a:p>
            <a:pPr lvl="2" eaLnBrk="1" hangingPunct="1"/>
            <a:r>
              <a:rPr lang="en-US" sz="1800" b="1" dirty="0">
                <a:solidFill>
                  <a:srgbClr val="FF0000"/>
                </a:solidFill>
              </a:rPr>
              <a:t>Periodic security audits</a:t>
            </a:r>
          </a:p>
          <a:p>
            <a:pPr lvl="2" eaLnBrk="1" hangingPunct="1"/>
            <a:r>
              <a:rPr lang="en-US" sz="1800" b="1" dirty="0">
                <a:solidFill>
                  <a:srgbClr val="FF0000"/>
                </a:solidFill>
              </a:rPr>
              <a:t>Periodic system-usage summaries</a:t>
            </a:r>
          </a:p>
          <a:p>
            <a:pPr lvl="1" eaLnBrk="1" hangingPunct="1"/>
            <a:endParaRPr lang="en-US" sz="2000" dirty="0"/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C605C68-73B2-4E7E-8BE9-D6493A1724F0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Database Life Cycle (DBLC)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EA4BBB8-45BD-43C6-9DCE-304B00C6A9AF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09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ln>
            <a:solidFill>
              <a:schemeClr val="accent1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1"/>
                </a:solidFill>
              </a:rPr>
              <a:t>Phase 6: Maintenance and Evaluation </a:t>
            </a:r>
          </a:p>
          <a:p>
            <a:pPr lvl="1" eaLnBrk="1" hangingPunct="1"/>
            <a:r>
              <a:rPr lang="en-US" sz="2000" dirty="0"/>
              <a:t>Maintenance &amp; evaluation continues as problems detected from periodic audits exceptions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[1] Preventive maintenance </a:t>
            </a:r>
          </a:p>
          <a:p>
            <a:pPr marL="1146175" lvl="3" indent="-231775" eaLnBrk="1" hangingPunct="1"/>
            <a:r>
              <a:rPr lang="en-US" sz="1800" dirty="0"/>
              <a:t>maintenance is carried out to upgrade the existing </a:t>
            </a:r>
            <a:r>
              <a:rPr lang="en-US" sz="1800"/>
              <a:t>security measure</a:t>
            </a:r>
            <a:endParaRPr lang="en-US" sz="1800" dirty="0"/>
          </a:p>
          <a:p>
            <a:pPr marL="1146175" lvl="3" indent="-231775" eaLnBrk="1" hangingPunct="1"/>
            <a:r>
              <a:rPr lang="en-US" sz="1800" dirty="0"/>
              <a:t>perform scheduled backup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[2] Corrective maintenance</a:t>
            </a:r>
          </a:p>
          <a:p>
            <a:pPr marL="1146175" lvl="3" indent="-231775" eaLnBrk="1" hangingPunct="1"/>
            <a:r>
              <a:rPr lang="en-US" sz="1800" dirty="0"/>
              <a:t>maintenance is carried out to rectify error/bugs in database structure or SQL</a:t>
            </a:r>
          </a:p>
          <a:p>
            <a:pPr marL="1146175" lvl="3" indent="-231775" eaLnBrk="1" hangingPunct="1"/>
            <a:r>
              <a:rPr lang="en-US" sz="1800" dirty="0"/>
              <a:t>Perform recovery procedure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[3] Adaptive maintenance </a:t>
            </a:r>
          </a:p>
          <a:p>
            <a:pPr marL="1146175" lvl="3" indent="-231775" eaLnBrk="1" hangingPunct="1"/>
            <a:r>
              <a:rPr lang="en-US" sz="1800" dirty="0"/>
              <a:t>maintenance is carried out to adapt to new requirements</a:t>
            </a:r>
          </a:p>
          <a:p>
            <a:pPr lvl="2" eaLnBrk="1" hangingPunct="1"/>
            <a:endParaRPr lang="en-US" sz="1700" dirty="0"/>
          </a:p>
          <a:p>
            <a:pPr lvl="2" eaLnBrk="1" hangingPunct="1"/>
            <a:endParaRPr lang="en-US" sz="17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Database Life Cycle (DBLC)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EA4BBB8-45BD-43C6-9DCE-304B00C6A9AF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409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ln>
            <a:solidFill>
              <a:schemeClr val="accent1"/>
            </a:solidFill>
            <a:prstDash val="dashDot"/>
          </a:ln>
        </p:spPr>
        <p:txBody>
          <a:bodyPr/>
          <a:lstStyle/>
          <a:p>
            <a:pPr eaLnBrk="1" hangingPunct="1">
              <a:buNone/>
            </a:pPr>
            <a:r>
              <a:rPr lang="en-US" sz="2000" b="1" dirty="0">
                <a:solidFill>
                  <a:schemeClr val="accent1"/>
                </a:solidFill>
              </a:rPr>
              <a:t>Phase 6: Maintenance and Evaluation </a:t>
            </a:r>
          </a:p>
          <a:p>
            <a:pPr lvl="1" eaLnBrk="1" hangingPunct="1"/>
            <a:r>
              <a:rPr lang="en-US" sz="2000" dirty="0"/>
              <a:t>Maintenance &amp; evaluation continues as problems detected from periodic audits exceptions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Periodic security audits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Periodic system usage summaries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Assignment of access permissions</a:t>
            </a:r>
          </a:p>
          <a:p>
            <a:pPr lvl="2" eaLnBrk="1" hangingPunct="1"/>
            <a:r>
              <a:rPr lang="en-US" sz="1700" b="1" dirty="0">
                <a:solidFill>
                  <a:srgbClr val="FF0000"/>
                </a:solidFill>
              </a:rPr>
              <a:t>Generation of database access statistic </a:t>
            </a:r>
            <a:r>
              <a:rPr lang="en-US" sz="1700" dirty="0"/>
              <a:t>to improve the efficiency and usefulness of system audits and to monitor performance</a:t>
            </a:r>
          </a:p>
          <a:p>
            <a:pPr lvl="2" eaLnBrk="1" hangingPunct="1"/>
            <a:endParaRPr lang="en-US" sz="1700" dirty="0"/>
          </a:p>
          <a:p>
            <a:pPr lvl="2" eaLnBrk="1" hangingPunct="1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34011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Database Design Strategies</a:t>
            </a:r>
            <a:endParaRPr lang="en-US" sz="3000" dirty="0"/>
          </a:p>
        </p:txBody>
      </p:sp>
      <p:sp>
        <p:nvSpPr>
          <p:cNvPr id="20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dirty="0"/>
              <a:t>There are two classical approaches to  database design:</a:t>
            </a:r>
          </a:p>
          <a:p>
            <a:pPr eaLnBrk="1" hangingPunct="1"/>
            <a:endParaRPr lang="en-US" sz="2800" dirty="0"/>
          </a:p>
          <a:p>
            <a:pPr lvl="1" eaLnBrk="1" hangingPunct="1"/>
            <a:endParaRPr lang="en-US" sz="2400" dirty="0"/>
          </a:p>
          <a:p>
            <a:pPr lvl="1" eaLnBrk="1" hangingPunct="1">
              <a:buNone/>
            </a:pPr>
            <a:endParaRPr lang="en-US" sz="2400" dirty="0"/>
          </a:p>
        </p:txBody>
      </p:sp>
      <p:sp>
        <p:nvSpPr>
          <p:cNvPr id="2067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D0394777-5983-4C56-AA4A-474ADE5D467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068" name="Line 30"/>
          <p:cNvSpPr>
            <a:spLocks noChangeShapeType="1"/>
          </p:cNvSpPr>
          <p:nvPr/>
        </p:nvSpPr>
        <p:spPr bwMode="auto">
          <a:xfrm rot="10800000" flipH="1" flipV="1">
            <a:off x="838200" y="2514600"/>
            <a:ext cx="0" cy="3429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31"/>
          <p:cNvSpPr>
            <a:spLocks noChangeShapeType="1"/>
          </p:cNvSpPr>
          <p:nvPr/>
        </p:nvSpPr>
        <p:spPr bwMode="auto">
          <a:xfrm flipV="1">
            <a:off x="8382000" y="2514600"/>
            <a:ext cx="0" cy="3429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" name="Text Box 32"/>
          <p:cNvSpPr txBox="1">
            <a:spLocks noChangeArrowheads="1"/>
          </p:cNvSpPr>
          <p:nvPr/>
        </p:nvSpPr>
        <p:spPr bwMode="auto">
          <a:xfrm>
            <a:off x="838200" y="2895600"/>
            <a:ext cx="1391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Top-down</a:t>
            </a:r>
          </a:p>
        </p:txBody>
      </p:sp>
      <p:sp>
        <p:nvSpPr>
          <p:cNvPr id="2071" name="Text Box 34"/>
          <p:cNvSpPr txBox="1">
            <a:spLocks noChangeArrowheads="1"/>
          </p:cNvSpPr>
          <p:nvPr/>
        </p:nvSpPr>
        <p:spPr bwMode="auto">
          <a:xfrm>
            <a:off x="6400800" y="2895600"/>
            <a:ext cx="1481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Bottom-up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914400" y="2438400"/>
          <a:ext cx="69342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6172200" y="31242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{ Normalization 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Database Design Strategies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marL="231775" lvl="1" indent="-231775" eaLnBrk="1" hangingPunct="1"/>
            <a:r>
              <a:rPr lang="en-US" sz="2000" dirty="0"/>
              <a:t>Starts by </a:t>
            </a:r>
          </a:p>
          <a:p>
            <a:pPr marL="457200" lvl="2" indent="-231775" eaLnBrk="1" hangingPunct="1"/>
            <a:r>
              <a:rPr lang="en-US" sz="1800" dirty="0"/>
              <a:t>identifying the data set</a:t>
            </a:r>
          </a:p>
          <a:p>
            <a:pPr marL="457200" lvl="2" indent="-231775" eaLnBrk="1" hangingPunct="1"/>
            <a:r>
              <a:rPr lang="en-US" sz="1800" dirty="0"/>
              <a:t>define data elements for each set</a:t>
            </a:r>
          </a:p>
          <a:p>
            <a:pPr marL="231775" lvl="1" indent="-231775" eaLnBrk="1" hangingPunct="1"/>
            <a:endParaRPr lang="en-US" sz="2000" dirty="0"/>
          </a:p>
          <a:p>
            <a:pPr marL="231775" lvl="1" indent="-231775" eaLnBrk="1" hangingPunct="1"/>
            <a:r>
              <a:rPr lang="en-US" sz="2000" dirty="0"/>
              <a:t>Suitable for dB with </a:t>
            </a:r>
            <a:r>
              <a:rPr lang="en-US" sz="2000" b="1" i="1" dirty="0"/>
              <a:t>complex</a:t>
            </a:r>
            <a:r>
              <a:rPr lang="en-US" sz="2000" dirty="0"/>
              <a:t> </a:t>
            </a:r>
          </a:p>
          <a:p>
            <a:pPr marL="463550" lvl="2" indent="-231775" eaLnBrk="1" hangingPunct="1"/>
            <a:r>
              <a:rPr lang="en-US" sz="1800" dirty="0"/>
              <a:t>entities</a:t>
            </a:r>
          </a:p>
          <a:p>
            <a:pPr marL="463550" lvl="2" indent="-231775" eaLnBrk="1" hangingPunct="1"/>
            <a:r>
              <a:rPr lang="en-US" sz="1800" dirty="0"/>
              <a:t> attributes</a:t>
            </a:r>
          </a:p>
          <a:p>
            <a:pPr marL="463550" lvl="2" indent="-231775" eaLnBrk="1" hangingPunct="1"/>
            <a:r>
              <a:rPr lang="en-US" sz="1800" dirty="0"/>
              <a:t> relations</a:t>
            </a:r>
          </a:p>
          <a:p>
            <a:pPr marL="463550" lvl="2" indent="-231775" eaLnBrk="1" hangingPunct="1"/>
            <a:r>
              <a:rPr lang="en-US" sz="1800" dirty="0"/>
              <a:t> transactions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100" dirty="0"/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31775" lvl="1" indent="-231775" eaLnBrk="1" hangingPunct="1"/>
            <a:r>
              <a:rPr lang="en-US" sz="2000" dirty="0"/>
              <a:t>Starts by </a:t>
            </a:r>
          </a:p>
          <a:p>
            <a:pPr marL="457200" lvl="2" indent="-231775" eaLnBrk="1" hangingPunct="1"/>
            <a:r>
              <a:rPr lang="en-US" sz="1800" dirty="0"/>
              <a:t>Identifying the data elements</a:t>
            </a:r>
          </a:p>
          <a:p>
            <a:pPr marL="457200" lvl="2" indent="-231775" eaLnBrk="1" hangingPunct="1"/>
            <a:r>
              <a:rPr lang="en-US" sz="1800" dirty="0"/>
              <a:t>group them together in data sets</a:t>
            </a:r>
          </a:p>
          <a:p>
            <a:pPr marL="182563" lvl="1" indent="-231775" eaLnBrk="1" hangingPunct="1"/>
            <a:endParaRPr lang="en-US" sz="2100" dirty="0"/>
          </a:p>
          <a:p>
            <a:pPr marL="231775" lvl="1" indent="-231775" eaLnBrk="1" hangingPunct="1"/>
            <a:r>
              <a:rPr lang="en-US" sz="2000" dirty="0"/>
              <a:t>Suitable for </a:t>
            </a:r>
            <a:r>
              <a:rPr lang="en-US" sz="2000" b="1" i="1" dirty="0"/>
              <a:t>small</a:t>
            </a:r>
            <a:r>
              <a:rPr lang="en-US" sz="2000" b="1" dirty="0"/>
              <a:t> </a:t>
            </a:r>
            <a:r>
              <a:rPr lang="en-US" sz="2000" dirty="0"/>
              <a:t>dB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Top-down design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Bottom-up design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75795F-D91B-4B85-BF3F-9A941A63F40C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/>
              <a:t>Database Design Strategies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C5343EE2-30C7-4CC3-B4DC-8BE9079F77A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50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dirty="0"/>
              <a:t>The two general </a:t>
            </a:r>
            <a:r>
              <a:rPr lang="en-US" sz="2000" b="1" dirty="0">
                <a:solidFill>
                  <a:srgbClr val="C00000"/>
                </a:solidFill>
              </a:rPr>
              <a:t>approaches to database design</a:t>
            </a:r>
            <a:r>
              <a:rPr lang="en-US" sz="2000" dirty="0"/>
              <a:t> can be influenced by:</a:t>
            </a:r>
          </a:p>
          <a:p>
            <a:pPr lvl="1" eaLnBrk="1" hangingPunct="1"/>
            <a:r>
              <a:rPr lang="en-US" sz="2000" dirty="0"/>
              <a:t>Scope and size of the system</a:t>
            </a:r>
          </a:p>
          <a:p>
            <a:pPr lvl="1" eaLnBrk="1" hangingPunct="1"/>
            <a:r>
              <a:rPr lang="en-US" sz="2000" dirty="0"/>
              <a:t>Company’s management style</a:t>
            </a:r>
          </a:p>
          <a:p>
            <a:pPr lvl="1" eaLnBrk="1" hangingPunct="1"/>
            <a:r>
              <a:rPr lang="en-US" sz="2000" dirty="0"/>
              <a:t>Company structured</a:t>
            </a:r>
          </a:p>
          <a:p>
            <a:pPr lvl="2" eaLnBrk="1" hangingPunct="1"/>
            <a:r>
              <a:rPr lang="en-US" sz="2000" b="1" dirty="0"/>
              <a:t>Centralized</a:t>
            </a:r>
          </a:p>
          <a:p>
            <a:pPr lvl="2" eaLnBrk="1" hangingPunct="1"/>
            <a:r>
              <a:rPr lang="en-US" sz="2000" b="1" dirty="0"/>
              <a:t>Decentralized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/>
              <a:t>Centralized vs Decentralized Design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35578753-77F1-485F-BA5B-DE3E570A181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60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b="1" dirty="0"/>
              <a:t>Centralized Design</a:t>
            </a:r>
          </a:p>
          <a:p>
            <a:pPr lvl="1" eaLnBrk="1" hangingPunct="1"/>
            <a:r>
              <a:rPr lang="en-US" sz="2000" dirty="0"/>
              <a:t>Done by a single person for a simple and small database</a:t>
            </a:r>
          </a:p>
          <a:p>
            <a:pPr lvl="1" eaLnBrk="1" hangingPunct="1"/>
            <a:r>
              <a:rPr lang="en-US" sz="2000" dirty="0"/>
              <a:t>Productive when the data components is composed small numbers of objects and procedure</a:t>
            </a:r>
          </a:p>
          <a:p>
            <a:pPr lvl="1" eaLnBrk="1" hangingPunct="1"/>
            <a:r>
              <a:rPr lang="en-US" sz="2000" dirty="0"/>
              <a:t>Non-complex entities, attributes, relationships and transactions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/>
              <a:t>Centralized vs Decentralized Design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D9336207-9EA5-4FE8-880B-0F3D350B39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710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b="1" dirty="0"/>
              <a:t>Centralized Design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47109" name="Rectangle 9"/>
          <p:cNvSpPr>
            <a:spLocks noChangeArrowheads="1"/>
          </p:cNvSpPr>
          <p:nvPr/>
        </p:nvSpPr>
        <p:spPr bwMode="auto">
          <a:xfrm>
            <a:off x="1066800" y="3708400"/>
            <a:ext cx="708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ms-MY"/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3657600" y="2476500"/>
            <a:ext cx="1828800" cy="6508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Conceptual Model</a:t>
            </a: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3390900" y="4195763"/>
            <a:ext cx="23622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System constrains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1447800" y="4195763"/>
            <a:ext cx="1828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Users view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5867400" y="4195763"/>
            <a:ext cx="1828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Data constrains</a:t>
            </a:r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3657600" y="5465763"/>
            <a:ext cx="1828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Data dictionary</a:t>
            </a:r>
          </a:p>
        </p:txBody>
      </p:sp>
      <p:sp>
        <p:nvSpPr>
          <p:cNvPr id="47115" name="Text Box 10"/>
          <p:cNvSpPr txBox="1">
            <a:spLocks noChangeArrowheads="1"/>
          </p:cNvSpPr>
          <p:nvPr/>
        </p:nvSpPr>
        <p:spPr bwMode="auto">
          <a:xfrm>
            <a:off x="3048000" y="3733800"/>
            <a:ext cx="318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Conceptual model verification</a:t>
            </a:r>
          </a:p>
        </p:txBody>
      </p:sp>
      <p:sp>
        <p:nvSpPr>
          <p:cNvPr id="47116" name="Line 11"/>
          <p:cNvSpPr>
            <a:spLocks noChangeShapeType="1"/>
          </p:cNvSpPr>
          <p:nvPr/>
        </p:nvSpPr>
        <p:spPr bwMode="auto">
          <a:xfrm>
            <a:off x="4572000" y="31242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7" name="Line 12"/>
          <p:cNvSpPr>
            <a:spLocks noChangeShapeType="1"/>
          </p:cNvSpPr>
          <p:nvPr/>
        </p:nvSpPr>
        <p:spPr bwMode="auto">
          <a:xfrm>
            <a:off x="4572000" y="4851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Line 13"/>
          <p:cNvSpPr>
            <a:spLocks noChangeShapeType="1"/>
          </p:cNvSpPr>
          <p:nvPr/>
        </p:nvSpPr>
        <p:spPr bwMode="auto">
          <a:xfrm>
            <a:off x="685800" y="2743200"/>
            <a:ext cx="297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Line 14"/>
          <p:cNvSpPr>
            <a:spLocks noChangeShapeType="1"/>
          </p:cNvSpPr>
          <p:nvPr/>
        </p:nvSpPr>
        <p:spPr bwMode="auto">
          <a:xfrm>
            <a:off x="698500" y="27178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Line 15"/>
          <p:cNvSpPr>
            <a:spLocks noChangeShapeType="1"/>
          </p:cNvSpPr>
          <p:nvPr/>
        </p:nvSpPr>
        <p:spPr bwMode="auto">
          <a:xfrm>
            <a:off x="685800" y="42926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6"/>
          <p:cNvSpPr>
            <a:spLocks noChangeShapeType="1"/>
          </p:cNvSpPr>
          <p:nvPr/>
        </p:nvSpPr>
        <p:spPr bwMode="auto">
          <a:xfrm>
            <a:off x="5486400" y="2743200"/>
            <a:ext cx="304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17"/>
          <p:cNvSpPr>
            <a:spLocks noChangeShapeType="1"/>
          </p:cNvSpPr>
          <p:nvPr/>
        </p:nvSpPr>
        <p:spPr bwMode="auto">
          <a:xfrm>
            <a:off x="8521700" y="27051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18"/>
          <p:cNvSpPr>
            <a:spLocks noChangeShapeType="1"/>
          </p:cNvSpPr>
          <p:nvPr/>
        </p:nvSpPr>
        <p:spPr bwMode="auto">
          <a:xfrm>
            <a:off x="8153400" y="42799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Centralized </a:t>
            </a:r>
            <a:r>
              <a:rPr lang="en-US" dirty="0" err="1"/>
              <a:t>vs</a:t>
            </a:r>
            <a:r>
              <a:rPr lang="en-US" dirty="0"/>
              <a:t> Decentralized Design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2000" b="1" dirty="0"/>
              <a:t>Decentralized Design</a:t>
            </a:r>
          </a:p>
          <a:p>
            <a:pPr lvl="1" eaLnBrk="1" hangingPunct="1"/>
            <a:r>
              <a:rPr lang="en-US" sz="2000" dirty="0"/>
              <a:t>Done on a database with complex entities, attributes, relationships and transactions</a:t>
            </a:r>
          </a:p>
          <a:p>
            <a:pPr lvl="1" eaLnBrk="1" hangingPunct="1"/>
            <a:r>
              <a:rPr lang="en-US" sz="2000" dirty="0"/>
              <a:t>Also suitable if the database is spread across several operational sites</a:t>
            </a:r>
          </a:p>
          <a:p>
            <a:pPr lvl="1" eaLnBrk="1" hangingPunct="1"/>
            <a:r>
              <a:rPr lang="en-US" sz="2000" dirty="0"/>
              <a:t>Requires very precise definition of system boundaries and interrelation between subset being model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8E125ECA-A5A4-46F5-9492-8400A77FDBC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/>
              <a:t>Changing Data Into Information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673100" y="5562600"/>
            <a:ext cx="1524000" cy="6858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/>
              <a:t>Data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752600"/>
          <a:ext cx="80010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Visio" r:id="rId3" imgW="5856732" imgH="4361688" progId="Visio.Drawing.11">
                  <p:embed/>
                </p:oleObj>
              </mc:Choice>
              <mc:Fallback>
                <p:oleObj name="Visio" r:id="rId3" imgW="5856732" imgH="4361688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80010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5E5B081B-4013-480C-8F17-AABC13E1427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2209800" y="6096000"/>
            <a:ext cx="152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Process</a:t>
            </a:r>
          </a:p>
        </p:txBody>
      </p:sp>
      <p:sp>
        <p:nvSpPr>
          <p:cNvPr id="1033" name="AutoShape 12"/>
          <p:cNvSpPr>
            <a:spLocks/>
          </p:cNvSpPr>
          <p:nvPr/>
        </p:nvSpPr>
        <p:spPr bwMode="auto">
          <a:xfrm rot="5400000">
            <a:off x="5124450" y="3943350"/>
            <a:ext cx="762000" cy="3390900"/>
          </a:xfrm>
          <a:prstGeom prst="rightBrace">
            <a:avLst>
              <a:gd name="adj1" fmla="val 37083"/>
              <a:gd name="adj2" fmla="val 48550"/>
            </a:avLst>
          </a:prstGeom>
          <a:noFill/>
          <a:ln w="571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ms-MY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4419600" y="59436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Information as </a:t>
            </a: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require by users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21792" y="4800600"/>
            <a:ext cx="25146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Contracts application </a:t>
            </a:r>
          </a:p>
          <a:p>
            <a:pPr algn="ctr"/>
            <a:r>
              <a:rPr lang="en-US" sz="1500" b="1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39094" y="4914900"/>
            <a:ext cx="2361406" cy="794"/>
          </a:xfrm>
          <a:prstGeom prst="straightConnector1">
            <a:avLst/>
          </a:prstGeom>
          <a:ln w="57150">
            <a:solidFill>
              <a:srgbClr val="0070C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558800" y="5666096"/>
            <a:ext cx="1270000" cy="333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000" dirty="0">
              <a:latin typeface="Verdana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   </a:t>
            </a:r>
            <a:r>
              <a:rPr lang="en-US" sz="2000" b="1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Data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76200" y="4800600"/>
            <a:ext cx="2590006" cy="794"/>
          </a:xfrm>
          <a:prstGeom prst="straightConnector1">
            <a:avLst/>
          </a:prstGeom>
          <a:ln w="57150">
            <a:solidFill>
              <a:srgbClr val="0070C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Centralized vs Decentralized Design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/>
              <a:t>Decentralized 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Be careful with aggregation process: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u="sng" dirty="0">
                <a:solidFill>
                  <a:schemeClr val="accent6"/>
                </a:solidFill>
              </a:rPr>
              <a:t>Synonym and Homonyms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/>
              <a:t>Different department might refer the same objects with different name (Synonym), and the same name might be used for different object (Homonyms)</a:t>
            </a:r>
          </a:p>
          <a:p>
            <a:pPr lvl="3" eaLnBrk="1" hangingPunct="1">
              <a:lnSpc>
                <a:spcPct val="90000"/>
              </a:lnSpc>
            </a:pPr>
            <a:r>
              <a:rPr lang="en-US" b="1" dirty="0"/>
              <a:t>Homonyms</a:t>
            </a:r>
            <a:r>
              <a:rPr lang="en-US" dirty="0"/>
              <a:t> appear different objects have similar name. </a:t>
            </a:r>
          </a:p>
          <a:p>
            <a:pPr lvl="3" eaLnBrk="1" hangingPunct="1">
              <a:lnSpc>
                <a:spcPct val="90000"/>
              </a:lnSpc>
            </a:pPr>
            <a:r>
              <a:rPr lang="en-US" b="1" dirty="0"/>
              <a:t>Synonyms</a:t>
            </a:r>
            <a:r>
              <a:rPr lang="en-US" dirty="0"/>
              <a:t> exist when the same objects has more than one names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u="sng" dirty="0">
                <a:solidFill>
                  <a:schemeClr val="accent5"/>
                </a:solidFill>
              </a:rPr>
              <a:t>Entity and entity subtypes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/>
              <a:t>Different department may view entity subtypes as different entity; must integrate the subtype to higher entity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u="sng" dirty="0">
                <a:solidFill>
                  <a:schemeClr val="accent4"/>
                </a:solidFill>
              </a:rPr>
              <a:t>Conflicting object definitions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/>
              <a:t>Attributes can be recorded at different type; must remove the conflict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36E6F4C3-BBE2-4781-A23A-EB9FFBF0F51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[2] P &amp; P\[3] ITS232\[2] Lab\ER-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95400"/>
            <a:ext cx="4244975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Centralized vs Decentralized Design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000" b="1" dirty="0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36E6F4C3-BBE2-4781-A23A-EB9FFBF0F51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09800" y="6063343"/>
            <a:ext cx="1567543" cy="3048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799" y="1524000"/>
            <a:ext cx="1567543" cy="3048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81600" y="2819400"/>
            <a:ext cx="1567543" cy="3048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xplosion 1 3"/>
          <p:cNvSpPr/>
          <p:nvPr/>
        </p:nvSpPr>
        <p:spPr>
          <a:xfrm>
            <a:off x="5486400" y="4267200"/>
            <a:ext cx="2590800" cy="11430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Synonym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77343" y="1676400"/>
            <a:ext cx="1937657" cy="2743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715000" y="3124200"/>
            <a:ext cx="152400" cy="1295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777343" y="4419600"/>
            <a:ext cx="1937657" cy="16437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86400" y="5463178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Different attribute/table names but refer to the same object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43200" y="1905000"/>
            <a:ext cx="380999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774871" y="1905000"/>
            <a:ext cx="380999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xplosion 1 21"/>
          <p:cNvSpPr/>
          <p:nvPr/>
        </p:nvSpPr>
        <p:spPr>
          <a:xfrm>
            <a:off x="0" y="2266950"/>
            <a:ext cx="2590800" cy="11430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Homonym</a:t>
            </a:r>
          </a:p>
        </p:txBody>
      </p:sp>
      <p:cxnSp>
        <p:nvCxnSpPr>
          <p:cNvPr id="17" name="Straight Arrow Connector 16"/>
          <p:cNvCxnSpPr>
            <a:stCxn id="15" idx="3"/>
          </p:cNvCxnSpPr>
          <p:nvPr/>
        </p:nvCxnSpPr>
        <p:spPr>
          <a:xfrm flipH="1">
            <a:off x="1741833" y="1981200"/>
            <a:ext cx="1382366" cy="285750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0" idx="3"/>
          </p:cNvCxnSpPr>
          <p:nvPr/>
        </p:nvCxnSpPr>
        <p:spPr>
          <a:xfrm flipH="1">
            <a:off x="2558201" y="1981200"/>
            <a:ext cx="3597669" cy="981075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833" y="3448734"/>
            <a:ext cx="19157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Similar attribute/table names but refer to the different objects</a:t>
            </a:r>
          </a:p>
        </p:txBody>
      </p:sp>
    </p:spTree>
    <p:extLst>
      <p:ext uri="{BB962C8B-B14F-4D97-AF65-F5344CB8AC3E}">
        <p14:creationId xmlns:p14="http://schemas.microsoft.com/office/powerpoint/2010/main" val="38503635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/>
              <a:t>Centralized vs Decentralized Design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A45DE80E-C5EE-4F5B-9B97-F3C313AA78D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b="1" dirty="0"/>
              <a:t>Decentralized Design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grpSp>
        <p:nvGrpSpPr>
          <p:cNvPr id="50181" name="Group 37"/>
          <p:cNvGrpSpPr>
            <a:grpSpLocks/>
          </p:cNvGrpSpPr>
          <p:nvPr/>
        </p:nvGrpSpPr>
        <p:grpSpPr bwMode="auto">
          <a:xfrm>
            <a:off x="609600" y="2362200"/>
            <a:ext cx="7924800" cy="4229100"/>
            <a:chOff x="0" y="1488"/>
            <a:chExt cx="5040" cy="2664"/>
          </a:xfrm>
        </p:grpSpPr>
        <p:sp>
          <p:nvSpPr>
            <p:cNvPr id="50182" name="Rectangle 2"/>
            <p:cNvSpPr>
              <a:spLocks noChangeArrowheads="1"/>
            </p:cNvSpPr>
            <p:nvPr/>
          </p:nvSpPr>
          <p:spPr bwMode="auto">
            <a:xfrm>
              <a:off x="0" y="1488"/>
              <a:ext cx="5040" cy="20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ms-MY" sz="1600"/>
            </a:p>
          </p:txBody>
        </p:sp>
        <p:sp>
          <p:nvSpPr>
            <p:cNvPr id="50183" name="Text Box 5"/>
            <p:cNvSpPr txBox="1">
              <a:spLocks noChangeArrowheads="1"/>
            </p:cNvSpPr>
            <p:nvPr/>
          </p:nvSpPr>
          <p:spPr bwMode="auto">
            <a:xfrm>
              <a:off x="2056" y="3232"/>
              <a:ext cx="1632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Conceptual Model</a:t>
              </a:r>
            </a:p>
          </p:txBody>
        </p:sp>
        <p:sp>
          <p:nvSpPr>
            <p:cNvPr id="50184" name="Text Box 6"/>
            <p:cNvSpPr txBox="1">
              <a:spLocks noChangeArrowheads="1"/>
            </p:cNvSpPr>
            <p:nvPr/>
          </p:nvSpPr>
          <p:spPr bwMode="auto">
            <a:xfrm>
              <a:off x="2136" y="1971"/>
              <a:ext cx="1488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Marketing </a:t>
              </a:r>
            </a:p>
          </p:txBody>
        </p:sp>
        <p:sp>
          <p:nvSpPr>
            <p:cNvPr id="50185" name="Text Box 7"/>
            <p:cNvSpPr txBox="1">
              <a:spLocks noChangeArrowheads="1"/>
            </p:cNvSpPr>
            <p:nvPr/>
          </p:nvSpPr>
          <p:spPr bwMode="auto">
            <a:xfrm>
              <a:off x="912" y="1968"/>
              <a:ext cx="1152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Production </a:t>
              </a:r>
            </a:p>
          </p:txBody>
        </p:sp>
        <p:sp>
          <p:nvSpPr>
            <p:cNvPr id="50186" name="Text Box 8"/>
            <p:cNvSpPr txBox="1">
              <a:spLocks noChangeArrowheads="1"/>
            </p:cNvSpPr>
            <p:nvPr/>
          </p:nvSpPr>
          <p:spPr bwMode="auto">
            <a:xfrm>
              <a:off x="3696" y="1968"/>
              <a:ext cx="1152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Finance</a:t>
              </a:r>
            </a:p>
          </p:txBody>
        </p:sp>
        <p:sp>
          <p:nvSpPr>
            <p:cNvPr id="50187" name="Text Box 9"/>
            <p:cNvSpPr txBox="1">
              <a:spLocks noChangeArrowheads="1"/>
            </p:cNvSpPr>
            <p:nvPr/>
          </p:nvSpPr>
          <p:spPr bwMode="auto">
            <a:xfrm>
              <a:off x="2304" y="3939"/>
              <a:ext cx="1152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Data dictionary</a:t>
              </a:r>
            </a:p>
          </p:txBody>
        </p:sp>
        <p:sp>
          <p:nvSpPr>
            <p:cNvPr id="50188" name="Text Box 10"/>
            <p:cNvSpPr txBox="1">
              <a:spLocks noChangeArrowheads="1"/>
            </p:cNvSpPr>
            <p:nvPr/>
          </p:nvSpPr>
          <p:spPr bwMode="auto">
            <a:xfrm>
              <a:off x="3744" y="1488"/>
              <a:ext cx="11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Submodel criteria</a:t>
              </a:r>
            </a:p>
          </p:txBody>
        </p:sp>
        <p:sp>
          <p:nvSpPr>
            <p:cNvPr id="50189" name="Line 11"/>
            <p:cNvSpPr>
              <a:spLocks noChangeShapeType="1"/>
            </p:cNvSpPr>
            <p:nvPr/>
          </p:nvSpPr>
          <p:spPr bwMode="auto">
            <a:xfrm>
              <a:off x="2880" y="1824"/>
              <a:ext cx="0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190" name="Line 12"/>
            <p:cNvSpPr>
              <a:spLocks noChangeShapeType="1"/>
            </p:cNvSpPr>
            <p:nvPr/>
          </p:nvSpPr>
          <p:spPr bwMode="auto">
            <a:xfrm>
              <a:off x="2880" y="3552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191" name="Line 17"/>
            <p:cNvSpPr>
              <a:spLocks noChangeShapeType="1"/>
            </p:cNvSpPr>
            <p:nvPr/>
          </p:nvSpPr>
          <p:spPr bwMode="auto">
            <a:xfrm>
              <a:off x="4272" y="27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192" name="Line 18"/>
            <p:cNvSpPr>
              <a:spLocks noChangeShapeType="1"/>
            </p:cNvSpPr>
            <p:nvPr/>
          </p:nvSpPr>
          <p:spPr bwMode="auto">
            <a:xfrm>
              <a:off x="3696" y="3104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193" name="Text Box 19"/>
            <p:cNvSpPr txBox="1">
              <a:spLocks noChangeArrowheads="1"/>
            </p:cNvSpPr>
            <p:nvPr/>
          </p:nvSpPr>
          <p:spPr bwMode="auto">
            <a:xfrm>
              <a:off x="2064" y="2931"/>
              <a:ext cx="1632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Aggregation</a:t>
              </a:r>
            </a:p>
          </p:txBody>
        </p:sp>
        <p:sp>
          <p:nvSpPr>
            <p:cNvPr id="50194" name="Text Box 20"/>
            <p:cNvSpPr txBox="1">
              <a:spLocks noChangeArrowheads="1"/>
            </p:cNvSpPr>
            <p:nvPr/>
          </p:nvSpPr>
          <p:spPr bwMode="auto">
            <a:xfrm>
              <a:off x="2112" y="2403"/>
              <a:ext cx="1488" cy="36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View process constraints</a:t>
              </a:r>
            </a:p>
          </p:txBody>
        </p:sp>
        <p:sp>
          <p:nvSpPr>
            <p:cNvPr id="50195" name="Text Box 21"/>
            <p:cNvSpPr txBox="1">
              <a:spLocks noChangeArrowheads="1"/>
            </p:cNvSpPr>
            <p:nvPr/>
          </p:nvSpPr>
          <p:spPr bwMode="auto">
            <a:xfrm>
              <a:off x="888" y="2400"/>
              <a:ext cx="1152" cy="36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View process constraints</a:t>
              </a:r>
            </a:p>
          </p:txBody>
        </p:sp>
        <p:sp>
          <p:nvSpPr>
            <p:cNvPr id="50196" name="Text Box 22"/>
            <p:cNvSpPr txBox="1">
              <a:spLocks noChangeArrowheads="1"/>
            </p:cNvSpPr>
            <p:nvPr/>
          </p:nvSpPr>
          <p:spPr bwMode="auto">
            <a:xfrm>
              <a:off x="3672" y="2400"/>
              <a:ext cx="1152" cy="36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View process constraints</a:t>
              </a:r>
            </a:p>
          </p:txBody>
        </p:sp>
        <p:sp>
          <p:nvSpPr>
            <p:cNvPr id="50197" name="Text Box 23"/>
            <p:cNvSpPr txBox="1">
              <a:spLocks noChangeArrowheads="1"/>
            </p:cNvSpPr>
            <p:nvPr/>
          </p:nvSpPr>
          <p:spPr bwMode="auto">
            <a:xfrm>
              <a:off x="2064" y="1584"/>
              <a:ext cx="1632" cy="21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Data Component</a:t>
              </a:r>
            </a:p>
          </p:txBody>
        </p:sp>
        <p:sp>
          <p:nvSpPr>
            <p:cNvPr id="50198" name="Text Box 24"/>
            <p:cNvSpPr txBox="1">
              <a:spLocks noChangeArrowheads="1"/>
            </p:cNvSpPr>
            <p:nvPr/>
          </p:nvSpPr>
          <p:spPr bwMode="auto">
            <a:xfrm>
              <a:off x="96" y="1920"/>
              <a:ext cx="80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Conceptual </a:t>
              </a:r>
            </a:p>
            <a:p>
              <a:r>
                <a:rPr lang="en-US" sz="1600"/>
                <a:t>model</a:t>
              </a:r>
            </a:p>
          </p:txBody>
        </p:sp>
        <p:sp>
          <p:nvSpPr>
            <p:cNvPr id="50199" name="Text Box 25"/>
            <p:cNvSpPr txBox="1">
              <a:spLocks noChangeArrowheads="1"/>
            </p:cNvSpPr>
            <p:nvPr/>
          </p:nvSpPr>
          <p:spPr bwMode="auto">
            <a:xfrm>
              <a:off x="84" y="2409"/>
              <a:ext cx="74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Verification</a:t>
              </a:r>
            </a:p>
          </p:txBody>
        </p:sp>
        <p:sp>
          <p:nvSpPr>
            <p:cNvPr id="50200" name="Line 26"/>
            <p:cNvSpPr>
              <a:spLocks noChangeShapeType="1"/>
            </p:cNvSpPr>
            <p:nvPr/>
          </p:nvSpPr>
          <p:spPr bwMode="auto">
            <a:xfrm>
              <a:off x="2880" y="2208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1" name="Line 28"/>
            <p:cNvSpPr>
              <a:spLocks noChangeShapeType="1"/>
            </p:cNvSpPr>
            <p:nvPr/>
          </p:nvSpPr>
          <p:spPr bwMode="auto">
            <a:xfrm>
              <a:off x="2880" y="2816"/>
              <a:ext cx="0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2" name="Line 29"/>
            <p:cNvSpPr>
              <a:spLocks noChangeShapeType="1"/>
            </p:cNvSpPr>
            <p:nvPr/>
          </p:nvSpPr>
          <p:spPr bwMode="auto">
            <a:xfrm>
              <a:off x="2880" y="3168"/>
              <a:ext cx="0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3" name="Line 30"/>
            <p:cNvSpPr>
              <a:spLocks noChangeShapeType="1"/>
            </p:cNvSpPr>
            <p:nvPr/>
          </p:nvSpPr>
          <p:spPr bwMode="auto">
            <a:xfrm>
              <a:off x="4272" y="2208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4" name="Line 31"/>
            <p:cNvSpPr>
              <a:spLocks noChangeShapeType="1"/>
            </p:cNvSpPr>
            <p:nvPr/>
          </p:nvSpPr>
          <p:spPr bwMode="auto">
            <a:xfrm>
              <a:off x="1440" y="2208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5" name="Line 32"/>
            <p:cNvSpPr>
              <a:spLocks noChangeShapeType="1"/>
            </p:cNvSpPr>
            <p:nvPr/>
          </p:nvSpPr>
          <p:spPr bwMode="auto">
            <a:xfrm>
              <a:off x="1480" y="2808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6" name="Line 33"/>
            <p:cNvSpPr>
              <a:spLocks noChangeShapeType="1"/>
            </p:cNvSpPr>
            <p:nvPr/>
          </p:nvSpPr>
          <p:spPr bwMode="auto">
            <a:xfrm>
              <a:off x="1488" y="3120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7" name="Line 34"/>
            <p:cNvSpPr>
              <a:spLocks noChangeShapeType="1"/>
            </p:cNvSpPr>
            <p:nvPr/>
          </p:nvSpPr>
          <p:spPr bwMode="auto">
            <a:xfrm>
              <a:off x="1392" y="1872"/>
              <a:ext cx="30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8" name="Line 35"/>
            <p:cNvSpPr>
              <a:spLocks noChangeShapeType="1"/>
            </p:cNvSpPr>
            <p:nvPr/>
          </p:nvSpPr>
          <p:spPr bwMode="auto">
            <a:xfrm>
              <a:off x="1392" y="1872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0209" name="Line 36"/>
            <p:cNvSpPr>
              <a:spLocks noChangeShapeType="1"/>
            </p:cNvSpPr>
            <p:nvPr/>
          </p:nvSpPr>
          <p:spPr bwMode="auto">
            <a:xfrm>
              <a:off x="4416" y="1872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r>
              <a:rPr lang="en-US" sz="4800" b="1" dirty="0"/>
              <a:t>Thank you</a:t>
            </a:r>
            <a:endParaRPr lang="en-US" sz="4800" dirty="0"/>
          </a:p>
          <a:p>
            <a:pPr marL="546100" lvl="1" indent="-225425">
              <a:buNone/>
            </a:pP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0A4F53-B2FE-46F0-BC66-826DE6316A2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5715000"/>
            <a:ext cx="533400" cy="381000"/>
          </a:xfrm>
        </p:spPr>
        <p:txBody>
          <a:bodyPr/>
          <a:lstStyle/>
          <a:p>
            <a:pPr>
              <a:defRPr/>
            </a:pPr>
            <a:fld id="{8BC4E52C-57C6-4D9D-B51E-7A75E464F74A}" type="slidenum">
              <a:rPr lang="en-US">
                <a:latin typeface="+mn-lt"/>
              </a:rPr>
              <a:pPr>
                <a:defRPr/>
              </a:pPr>
              <a:t>5</a:t>
            </a:fld>
            <a:endParaRPr lang="en-US">
              <a:latin typeface="+mn-lt"/>
            </a:endParaRPr>
          </a:p>
        </p:txBody>
      </p:sp>
      <p:sp>
        <p:nvSpPr>
          <p:cNvPr id="41986" name="Rectangle 4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4038600" cy="7143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latin typeface="+mn-lt"/>
              </a:rPr>
              <a:t>SDLC</a:t>
            </a:r>
          </a:p>
        </p:txBody>
      </p:sp>
      <p:sp>
        <p:nvSpPr>
          <p:cNvPr id="41988" name="Line 3"/>
          <p:cNvSpPr>
            <a:spLocks noChangeShapeType="1"/>
          </p:cNvSpPr>
          <p:nvPr/>
        </p:nvSpPr>
        <p:spPr bwMode="auto">
          <a:xfrm>
            <a:off x="666750" y="2032000"/>
            <a:ext cx="9525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2381250" y="46990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7048500" y="1193800"/>
            <a:ext cx="1714500" cy="52387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Database initial study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7048500" y="1930400"/>
            <a:ext cx="1714500" cy="630238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Database</a:t>
            </a:r>
          </a:p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design</a:t>
            </a:r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7032625" y="3403600"/>
            <a:ext cx="1714500" cy="544513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Implementation</a:t>
            </a:r>
          </a:p>
          <a:p>
            <a:pPr marL="342900" indent="-342900" algn="ctr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 &amp; loading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7048500" y="4127500"/>
            <a:ext cx="1714500" cy="630238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Testing </a:t>
            </a:r>
          </a:p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&amp; evaluation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7048500" y="4922838"/>
            <a:ext cx="1714500" cy="307975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Operation </a:t>
            </a:r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7905750" y="1651000"/>
            <a:ext cx="0" cy="304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>
            <a:off x="7905750" y="25019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7905750" y="3886200"/>
            <a:ext cx="0" cy="25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7905750" y="4699000"/>
            <a:ext cx="0" cy="228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1999" name="Text Box 14"/>
          <p:cNvSpPr txBox="1">
            <a:spLocks noChangeArrowheads="1"/>
          </p:cNvSpPr>
          <p:nvPr/>
        </p:nvSpPr>
        <p:spPr bwMode="auto">
          <a:xfrm>
            <a:off x="7048500" y="5613400"/>
            <a:ext cx="1714500" cy="630238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Maintenance </a:t>
            </a:r>
          </a:p>
          <a:p>
            <a:pPr marL="342900" indent="-342900"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&amp; evaluation</a:t>
            </a:r>
          </a:p>
        </p:txBody>
      </p:sp>
      <p:sp>
        <p:nvSpPr>
          <p:cNvPr id="42000" name="Line 15"/>
          <p:cNvSpPr>
            <a:spLocks noChangeShapeType="1"/>
          </p:cNvSpPr>
          <p:nvPr/>
        </p:nvSpPr>
        <p:spPr bwMode="auto">
          <a:xfrm>
            <a:off x="7905750" y="52324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grpSp>
        <p:nvGrpSpPr>
          <p:cNvPr id="42001" name="Group 16"/>
          <p:cNvGrpSpPr>
            <a:grpSpLocks/>
          </p:cNvGrpSpPr>
          <p:nvPr/>
        </p:nvGrpSpPr>
        <p:grpSpPr bwMode="auto">
          <a:xfrm>
            <a:off x="381000" y="1270000"/>
            <a:ext cx="2857500" cy="4727575"/>
            <a:chOff x="432" y="528"/>
            <a:chExt cx="1440" cy="2978"/>
          </a:xfrm>
        </p:grpSpPr>
        <p:sp>
          <p:nvSpPr>
            <p:cNvPr id="42013" name="Text Box 17"/>
            <p:cNvSpPr txBox="1">
              <a:spLocks noChangeArrowheads="1"/>
            </p:cNvSpPr>
            <p:nvPr/>
          </p:nvSpPr>
          <p:spPr bwMode="auto">
            <a:xfrm>
              <a:off x="1008" y="528"/>
              <a:ext cx="864" cy="194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+mn-lt"/>
                </a:rPr>
                <a:t>Planning</a:t>
              </a:r>
            </a:p>
          </p:txBody>
        </p:sp>
        <p:sp>
          <p:nvSpPr>
            <p:cNvPr id="42014" name="Text Box 18"/>
            <p:cNvSpPr txBox="1">
              <a:spLocks noChangeArrowheads="1"/>
            </p:cNvSpPr>
            <p:nvPr/>
          </p:nvSpPr>
          <p:spPr bwMode="auto">
            <a:xfrm>
              <a:off x="1008" y="952"/>
              <a:ext cx="864" cy="194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+mn-lt"/>
                </a:rPr>
                <a:t>Analysis</a:t>
              </a:r>
            </a:p>
          </p:txBody>
        </p:sp>
        <p:sp>
          <p:nvSpPr>
            <p:cNvPr id="42015" name="Text Box 19"/>
            <p:cNvSpPr txBox="1">
              <a:spLocks noChangeArrowheads="1"/>
            </p:cNvSpPr>
            <p:nvPr/>
          </p:nvSpPr>
          <p:spPr bwMode="auto">
            <a:xfrm>
              <a:off x="1008" y="1296"/>
              <a:ext cx="864" cy="169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+mn-lt"/>
                </a:rPr>
                <a:t>Design</a:t>
              </a:r>
            </a:p>
          </p:txBody>
        </p:sp>
        <p:sp>
          <p:nvSpPr>
            <p:cNvPr id="42016" name="Text Box 20"/>
            <p:cNvSpPr txBox="1">
              <a:spLocks noChangeArrowheads="1"/>
            </p:cNvSpPr>
            <p:nvPr/>
          </p:nvSpPr>
          <p:spPr bwMode="auto">
            <a:xfrm>
              <a:off x="1008" y="2160"/>
              <a:ext cx="864" cy="601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endParaRPr lang="en-US" sz="1400" b="1">
                <a:solidFill>
                  <a:schemeClr val="bg1"/>
                </a:solidFill>
                <a:latin typeface="+mn-lt"/>
              </a:endParaRPr>
            </a:p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+mn-lt"/>
                </a:rPr>
                <a:t>Implementation</a:t>
              </a:r>
            </a:p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endParaRPr lang="en-US" sz="1400" b="1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42017" name="Text Box 21"/>
            <p:cNvSpPr txBox="1">
              <a:spLocks noChangeArrowheads="1"/>
            </p:cNvSpPr>
            <p:nvPr/>
          </p:nvSpPr>
          <p:spPr bwMode="auto">
            <a:xfrm>
              <a:off x="992" y="3312"/>
              <a:ext cx="864" cy="194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solidFill>
                    <a:schemeClr val="bg1"/>
                  </a:solidFill>
                  <a:latin typeface="+mn-lt"/>
                </a:rPr>
                <a:t>Maintenance</a:t>
              </a:r>
            </a:p>
          </p:txBody>
        </p:sp>
        <p:sp>
          <p:nvSpPr>
            <p:cNvPr id="42018" name="Line 22"/>
            <p:cNvSpPr>
              <a:spLocks noChangeShapeType="1"/>
            </p:cNvSpPr>
            <p:nvPr/>
          </p:nvSpPr>
          <p:spPr bwMode="auto">
            <a:xfrm flipH="1">
              <a:off x="432" y="3408"/>
              <a:ext cx="544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19" name="Line 23"/>
            <p:cNvSpPr>
              <a:spLocks noChangeShapeType="1"/>
            </p:cNvSpPr>
            <p:nvPr/>
          </p:nvSpPr>
          <p:spPr bwMode="auto">
            <a:xfrm flipV="1">
              <a:off x="432" y="616"/>
              <a:ext cx="0" cy="27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0" name="Line 24"/>
            <p:cNvSpPr>
              <a:spLocks noChangeShapeType="1"/>
            </p:cNvSpPr>
            <p:nvPr/>
          </p:nvSpPr>
          <p:spPr bwMode="auto">
            <a:xfrm>
              <a:off x="432" y="624"/>
              <a:ext cx="57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1" name="Line 25"/>
            <p:cNvSpPr>
              <a:spLocks noChangeShapeType="1"/>
            </p:cNvSpPr>
            <p:nvPr/>
          </p:nvSpPr>
          <p:spPr bwMode="auto">
            <a:xfrm flipH="1">
              <a:off x="576" y="2248"/>
              <a:ext cx="43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2" name="Line 26"/>
            <p:cNvSpPr>
              <a:spLocks noChangeShapeType="1"/>
            </p:cNvSpPr>
            <p:nvPr/>
          </p:nvSpPr>
          <p:spPr bwMode="auto">
            <a:xfrm flipV="1">
              <a:off x="576" y="1536"/>
              <a:ext cx="0" cy="7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3" name="Line 27"/>
            <p:cNvSpPr>
              <a:spLocks noChangeShapeType="1"/>
            </p:cNvSpPr>
            <p:nvPr/>
          </p:nvSpPr>
          <p:spPr bwMode="auto">
            <a:xfrm>
              <a:off x="576" y="1536"/>
              <a:ext cx="43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4" name="Line 28"/>
            <p:cNvSpPr>
              <a:spLocks noChangeShapeType="1"/>
            </p:cNvSpPr>
            <p:nvPr/>
          </p:nvSpPr>
          <p:spPr bwMode="auto">
            <a:xfrm flipH="1">
              <a:off x="576" y="1392"/>
              <a:ext cx="43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5" name="Line 29"/>
            <p:cNvSpPr>
              <a:spLocks noChangeShapeType="1"/>
            </p:cNvSpPr>
            <p:nvPr/>
          </p:nvSpPr>
          <p:spPr bwMode="auto">
            <a:xfrm flipV="1">
              <a:off x="576" y="1000"/>
              <a:ext cx="0" cy="3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6" name="Line 30"/>
            <p:cNvSpPr>
              <a:spLocks noChangeShapeType="1"/>
            </p:cNvSpPr>
            <p:nvPr/>
          </p:nvSpPr>
          <p:spPr bwMode="auto">
            <a:xfrm>
              <a:off x="1440" y="712"/>
              <a:ext cx="0" cy="24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7" name="Line 31"/>
            <p:cNvSpPr>
              <a:spLocks noChangeShapeType="1"/>
            </p:cNvSpPr>
            <p:nvPr/>
          </p:nvSpPr>
          <p:spPr bwMode="auto">
            <a:xfrm>
              <a:off x="1440" y="112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8" name="Line 32"/>
            <p:cNvSpPr>
              <a:spLocks noChangeShapeType="1"/>
            </p:cNvSpPr>
            <p:nvPr/>
          </p:nvSpPr>
          <p:spPr bwMode="auto">
            <a:xfrm flipH="1">
              <a:off x="1440" y="1465"/>
              <a:ext cx="0" cy="69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n-lt"/>
              </a:endParaRPr>
            </a:p>
          </p:txBody>
        </p:sp>
        <p:sp>
          <p:nvSpPr>
            <p:cNvPr id="42029" name="Oval 33"/>
            <p:cNvSpPr>
              <a:spLocks noChangeArrowheads="1"/>
            </p:cNvSpPr>
            <p:nvPr/>
          </p:nvSpPr>
          <p:spPr bwMode="auto">
            <a:xfrm>
              <a:off x="768" y="528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latin typeface="+mn-lt"/>
                </a:rPr>
                <a:t>1</a:t>
              </a:r>
            </a:p>
          </p:txBody>
        </p:sp>
        <p:sp>
          <p:nvSpPr>
            <p:cNvPr id="42030" name="Oval 34"/>
            <p:cNvSpPr>
              <a:spLocks noChangeArrowheads="1"/>
            </p:cNvSpPr>
            <p:nvPr/>
          </p:nvSpPr>
          <p:spPr bwMode="auto">
            <a:xfrm>
              <a:off x="768" y="912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latin typeface="+mn-lt"/>
                </a:rPr>
                <a:t>2</a:t>
              </a:r>
            </a:p>
          </p:txBody>
        </p:sp>
        <p:sp>
          <p:nvSpPr>
            <p:cNvPr id="42031" name="Oval 35"/>
            <p:cNvSpPr>
              <a:spLocks noChangeArrowheads="1"/>
            </p:cNvSpPr>
            <p:nvPr/>
          </p:nvSpPr>
          <p:spPr bwMode="auto">
            <a:xfrm>
              <a:off x="768" y="1296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latin typeface="+mn-lt"/>
                </a:rPr>
                <a:t>3</a:t>
              </a:r>
            </a:p>
          </p:txBody>
        </p:sp>
        <p:sp>
          <p:nvSpPr>
            <p:cNvPr id="42032" name="Oval 36"/>
            <p:cNvSpPr>
              <a:spLocks noChangeArrowheads="1"/>
            </p:cNvSpPr>
            <p:nvPr/>
          </p:nvSpPr>
          <p:spPr bwMode="auto">
            <a:xfrm>
              <a:off x="768" y="2352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latin typeface="+mn-lt"/>
                </a:rPr>
                <a:t>4</a:t>
              </a:r>
            </a:p>
          </p:txBody>
        </p:sp>
        <p:sp>
          <p:nvSpPr>
            <p:cNvPr id="42033" name="Oval 37"/>
            <p:cNvSpPr>
              <a:spLocks noChangeArrowheads="1"/>
            </p:cNvSpPr>
            <p:nvPr/>
          </p:nvSpPr>
          <p:spPr bwMode="auto">
            <a:xfrm>
              <a:off x="768" y="3312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  <a:defRPr/>
              </a:pPr>
              <a:r>
                <a:rPr lang="en-US" sz="1400" b="1">
                  <a:latin typeface="+mn-lt"/>
                </a:rPr>
                <a:t>5</a:t>
              </a:r>
            </a:p>
          </p:txBody>
        </p:sp>
      </p:grpSp>
      <p:sp>
        <p:nvSpPr>
          <p:cNvPr id="42002" name="Line 38"/>
          <p:cNvSpPr>
            <a:spLocks noChangeShapeType="1"/>
          </p:cNvSpPr>
          <p:nvPr/>
        </p:nvSpPr>
        <p:spPr bwMode="auto">
          <a:xfrm>
            <a:off x="2667000" y="3175000"/>
            <a:ext cx="49530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2003" name="Line 40"/>
          <p:cNvSpPr>
            <a:spLocks noChangeShapeType="1"/>
          </p:cNvSpPr>
          <p:nvPr/>
        </p:nvSpPr>
        <p:spPr bwMode="auto">
          <a:xfrm>
            <a:off x="2476500" y="5461000"/>
            <a:ext cx="504825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400" b="1">
              <a:latin typeface="+mn-lt"/>
            </a:endParaRPr>
          </a:p>
        </p:txBody>
      </p:sp>
      <p:sp>
        <p:nvSpPr>
          <p:cNvPr id="42004" name="Oval 41"/>
          <p:cNvSpPr>
            <a:spLocks noChangeArrowheads="1"/>
          </p:cNvSpPr>
          <p:nvPr/>
        </p:nvSpPr>
        <p:spPr bwMode="auto">
          <a:xfrm>
            <a:off x="6572250" y="1270000"/>
            <a:ext cx="381000" cy="304800"/>
          </a:xfrm>
          <a:prstGeom prst="ellips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latin typeface="+mn-lt"/>
              </a:rPr>
              <a:t>1</a:t>
            </a:r>
          </a:p>
        </p:txBody>
      </p:sp>
      <p:sp>
        <p:nvSpPr>
          <p:cNvPr id="42005" name="Oval 42"/>
          <p:cNvSpPr>
            <a:spLocks noChangeArrowheads="1"/>
          </p:cNvSpPr>
          <p:nvPr/>
        </p:nvSpPr>
        <p:spPr bwMode="auto">
          <a:xfrm>
            <a:off x="6572250" y="2032000"/>
            <a:ext cx="381000" cy="304800"/>
          </a:xfrm>
          <a:prstGeom prst="ellips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latin typeface="+mn-lt"/>
              </a:rPr>
              <a:t>2</a:t>
            </a:r>
          </a:p>
        </p:txBody>
      </p:sp>
      <p:sp>
        <p:nvSpPr>
          <p:cNvPr id="42006" name="Oval 43"/>
          <p:cNvSpPr>
            <a:spLocks noChangeArrowheads="1"/>
          </p:cNvSpPr>
          <p:nvPr/>
        </p:nvSpPr>
        <p:spPr bwMode="auto">
          <a:xfrm>
            <a:off x="6572250" y="3479800"/>
            <a:ext cx="381000" cy="304800"/>
          </a:xfrm>
          <a:prstGeom prst="ellips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latin typeface="+mn-lt"/>
              </a:rPr>
              <a:t>3</a:t>
            </a:r>
          </a:p>
        </p:txBody>
      </p:sp>
      <p:sp>
        <p:nvSpPr>
          <p:cNvPr id="42007" name="Oval 44"/>
          <p:cNvSpPr>
            <a:spLocks noChangeArrowheads="1"/>
          </p:cNvSpPr>
          <p:nvPr/>
        </p:nvSpPr>
        <p:spPr bwMode="auto">
          <a:xfrm>
            <a:off x="6588125" y="4254500"/>
            <a:ext cx="381000" cy="304800"/>
          </a:xfrm>
          <a:prstGeom prst="ellips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latin typeface="+mn-lt"/>
              </a:rPr>
              <a:t>4</a:t>
            </a:r>
          </a:p>
        </p:txBody>
      </p:sp>
      <p:sp>
        <p:nvSpPr>
          <p:cNvPr id="42008" name="Oval 45"/>
          <p:cNvSpPr>
            <a:spLocks noChangeArrowheads="1"/>
          </p:cNvSpPr>
          <p:nvPr/>
        </p:nvSpPr>
        <p:spPr bwMode="auto">
          <a:xfrm>
            <a:off x="6604000" y="4914900"/>
            <a:ext cx="381000" cy="304800"/>
          </a:xfrm>
          <a:prstGeom prst="ellips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latin typeface="+mn-lt"/>
              </a:rPr>
              <a:t>5</a:t>
            </a:r>
          </a:p>
        </p:txBody>
      </p:sp>
      <p:sp>
        <p:nvSpPr>
          <p:cNvPr id="42009" name="Oval 46"/>
          <p:cNvSpPr>
            <a:spLocks noChangeArrowheads="1"/>
          </p:cNvSpPr>
          <p:nvPr/>
        </p:nvSpPr>
        <p:spPr bwMode="auto">
          <a:xfrm>
            <a:off x="6619875" y="5740400"/>
            <a:ext cx="381000" cy="304800"/>
          </a:xfrm>
          <a:prstGeom prst="ellips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>
                <a:latin typeface="+mn-lt"/>
              </a:rPr>
              <a:t>6</a:t>
            </a:r>
          </a:p>
        </p:txBody>
      </p:sp>
      <p:sp>
        <p:nvSpPr>
          <p:cNvPr id="42010" name="Rectangle 49"/>
          <p:cNvSpPr>
            <a:spLocks noChangeArrowheads="1"/>
          </p:cNvSpPr>
          <p:nvPr/>
        </p:nvSpPr>
        <p:spPr bwMode="auto">
          <a:xfrm>
            <a:off x="5105400" y="3810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0033CC"/>
                </a:solidFill>
                <a:latin typeface="+mn-lt"/>
              </a:rPr>
              <a:t>DBLC</a:t>
            </a:r>
          </a:p>
        </p:txBody>
      </p:sp>
      <p:sp>
        <p:nvSpPr>
          <p:cNvPr id="42011" name="Rectangle 52"/>
          <p:cNvSpPr>
            <a:spLocks noChangeArrowheads="1"/>
          </p:cNvSpPr>
          <p:nvPr/>
        </p:nvSpPr>
        <p:spPr bwMode="auto">
          <a:xfrm>
            <a:off x="5257800" y="1054100"/>
            <a:ext cx="3733800" cy="518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ms-MY" sz="1400" b="1">
              <a:latin typeface="+mn-lt"/>
            </a:endParaRPr>
          </a:p>
        </p:txBody>
      </p:sp>
      <p:sp>
        <p:nvSpPr>
          <p:cNvPr id="42012" name="Rectangle 53"/>
          <p:cNvSpPr>
            <a:spLocks noChangeArrowheads="1"/>
          </p:cNvSpPr>
          <p:nvPr/>
        </p:nvSpPr>
        <p:spPr bwMode="auto">
          <a:xfrm>
            <a:off x="152400" y="1066800"/>
            <a:ext cx="3733800" cy="518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ms-MY" sz="14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860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Information System 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0432540-8F01-467F-8571-5464333120D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Information System (IS):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a collection of 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1700" b="1" dirty="0"/>
              <a:t>s/w</a:t>
            </a:r>
            <a:r>
              <a:rPr lang="en-US" sz="1700" dirty="0"/>
              <a:t>, 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1700" b="1" dirty="0"/>
              <a:t>h/w</a:t>
            </a:r>
            <a:r>
              <a:rPr lang="en-US" sz="1700" dirty="0"/>
              <a:t>, 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1700" b="1" dirty="0"/>
              <a:t>data (in the database)</a:t>
            </a:r>
            <a:r>
              <a:rPr lang="en-US" sz="1700" dirty="0"/>
              <a:t>, 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1700" b="1" dirty="0"/>
              <a:t>people</a:t>
            </a:r>
            <a:r>
              <a:rPr lang="en-US" sz="1700" dirty="0"/>
              <a:t>, 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1700" b="1" dirty="0"/>
              <a:t>application program </a:t>
            </a:r>
            <a:r>
              <a:rPr lang="en-US" sz="1700" dirty="0"/>
              <a:t>and </a:t>
            </a:r>
            <a:r>
              <a:rPr lang="en-US" sz="1700" b="1" dirty="0"/>
              <a:t>procedures</a:t>
            </a:r>
            <a:r>
              <a:rPr lang="en-US" sz="1700" dirty="0"/>
              <a:t>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that work together to produce quality information.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the resources that enable the collection, management, control and dissemination of information throughout an organization.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endParaRPr lang="en-US" sz="2000" dirty="0"/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sz="2000" dirty="0"/>
              <a:t>a </a:t>
            </a:r>
            <a:r>
              <a:rPr lang="en-US" sz="2000" b="1" dirty="0"/>
              <a:t>database is carefully designed and construct to store data</a:t>
            </a:r>
            <a:r>
              <a:rPr lang="en-US" sz="2000" dirty="0"/>
              <a:t>.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sz="2000" b="1" dirty="0"/>
              <a:t>database is a repository of facts in an IS.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/>
              <a:t>Information System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58E45A4-9DD2-4444-AB36-ADBC48855C7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000" dirty="0"/>
              <a:t>Database functions in IS:</a:t>
            </a:r>
          </a:p>
          <a:p>
            <a:pPr lvl="1" eaLnBrk="1" hangingPunct="1"/>
            <a:r>
              <a:rPr lang="en-US" sz="2000" dirty="0"/>
              <a:t>Data collection, storage and retrieval.</a:t>
            </a:r>
          </a:p>
          <a:p>
            <a:pPr lvl="1" eaLnBrk="1" hangingPunct="1"/>
            <a:r>
              <a:rPr lang="en-US" sz="2000" dirty="0"/>
              <a:t>Transform data into information - SQL.</a:t>
            </a:r>
          </a:p>
          <a:p>
            <a:pPr lvl="1" eaLnBrk="1" hangingPunct="1"/>
            <a:r>
              <a:rPr lang="en-US" sz="2000" dirty="0"/>
              <a:t>Manages both data and information.</a:t>
            </a:r>
          </a:p>
          <a:p>
            <a:pPr lvl="2" eaLnBrk="1" hangingPunct="1"/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3400"/>
              <a:t>Information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000" dirty="0"/>
              <a:t>Information system performance depends on </a:t>
            </a:r>
            <a:r>
              <a:rPr lang="en-US" sz="2000" b="1" dirty="0"/>
              <a:t>three factors</a:t>
            </a:r>
            <a:r>
              <a:rPr lang="en-US" sz="2000" dirty="0"/>
              <a:t>:</a:t>
            </a:r>
          </a:p>
          <a:p>
            <a:pPr lvl="1" eaLnBrk="1" hangingPunct="1"/>
            <a:r>
              <a:rPr lang="en-US" sz="2000" b="1" dirty="0"/>
              <a:t>Database design </a:t>
            </a:r>
            <a:r>
              <a:rPr lang="en-US" sz="2000" dirty="0"/>
              <a:t>(ERD) and implementation</a:t>
            </a:r>
          </a:p>
          <a:p>
            <a:pPr lvl="1" eaLnBrk="1" hangingPunct="1"/>
            <a:r>
              <a:rPr lang="en-US" sz="2000" dirty="0"/>
              <a:t>Application/</a:t>
            </a:r>
            <a:r>
              <a:rPr lang="en-US" sz="2000" b="1" dirty="0"/>
              <a:t>System design </a:t>
            </a:r>
            <a:r>
              <a:rPr lang="en-US" sz="2000" dirty="0"/>
              <a:t>(DFD/UML) and implementation</a:t>
            </a:r>
          </a:p>
          <a:p>
            <a:pPr lvl="1" eaLnBrk="1" hangingPunct="1"/>
            <a:r>
              <a:rPr lang="en-US" sz="2000" b="1" dirty="0"/>
              <a:t>Administrative procedures</a:t>
            </a:r>
          </a:p>
          <a:p>
            <a:pPr eaLnBrk="1" hangingPunct="1"/>
            <a:r>
              <a:rPr lang="en-US" sz="2000" dirty="0"/>
              <a:t>Database development </a:t>
            </a:r>
          </a:p>
          <a:p>
            <a:pPr lvl="1" eaLnBrk="1" hangingPunct="1"/>
            <a:r>
              <a:rPr lang="en-US" sz="2000" dirty="0"/>
              <a:t>Process of </a:t>
            </a:r>
            <a:r>
              <a:rPr lang="en-US" sz="2000" b="1" dirty="0"/>
              <a:t>database design and implementation</a:t>
            </a:r>
          </a:p>
          <a:p>
            <a:pPr lvl="1" eaLnBrk="1" hangingPunct="1"/>
            <a:r>
              <a:rPr lang="en-US" sz="2000" dirty="0"/>
              <a:t>Primary objective is to create complete, normalized, non redundant (to the extent possible), and fully integrated conceptual, logical, and physical database models</a:t>
            </a:r>
          </a:p>
          <a:p>
            <a:pPr lvl="1"/>
            <a:r>
              <a:rPr lang="en-US" sz="2000" dirty="0"/>
              <a:t>Implementation phase includes:</a:t>
            </a:r>
          </a:p>
          <a:p>
            <a:pPr lvl="2"/>
            <a:r>
              <a:rPr lang="en-US" sz="2000" dirty="0"/>
              <a:t>Creating database storage structure</a:t>
            </a:r>
          </a:p>
          <a:p>
            <a:pPr lvl="2"/>
            <a:r>
              <a:rPr lang="en-US" sz="2000" dirty="0"/>
              <a:t>Loading data into the database</a:t>
            </a:r>
          </a:p>
          <a:p>
            <a:pPr lvl="2"/>
            <a:r>
              <a:rPr lang="en-US" sz="2000" dirty="0"/>
              <a:t>Providing for data management</a:t>
            </a:r>
          </a:p>
          <a:p>
            <a:pPr lvl="1"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The System Development Life Cycle (SDLC)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E26AF68-4AB5-4360-AF7D-8CCFB6E9068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51038"/>
            <a:ext cx="8229600" cy="45259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/>
              <a:t>SDLC is a </a:t>
            </a:r>
            <a:r>
              <a:rPr lang="en-US" sz="2000" b="1" dirty="0"/>
              <a:t>structured approach </a:t>
            </a:r>
            <a:r>
              <a:rPr lang="en-US" sz="2000" dirty="0"/>
              <a:t>to develop an Information System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dirty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Process of understanding how an IS can: 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en-US" sz="2000" dirty="0"/>
              <a:t>support business needs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en-US" sz="2000" dirty="0"/>
              <a:t>designing the system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en-US" sz="2000" dirty="0"/>
              <a:t>building it and deliver it to users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"/>
              <a:defRPr/>
            </a:pPr>
            <a:endParaRPr lang="en-US" sz="2000" dirty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>
                <a:solidFill>
                  <a:srgbClr val="0070C0"/>
                </a:solidFill>
              </a:rPr>
              <a:t>Different project may emphasize different parts of the SDLC or approach the SDLC phases different ways, but all projects have elements of SDLC phases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2937</TotalTime>
  <Words>2374</Words>
  <Application>Microsoft Office PowerPoint</Application>
  <PresentationFormat>On-screen Show (4:3)</PresentationFormat>
  <Paragraphs>548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Times New Roman</vt:lpstr>
      <vt:lpstr>Tw Cen MT</vt:lpstr>
      <vt:lpstr>Verdana</vt:lpstr>
      <vt:lpstr>Wingdings</vt:lpstr>
      <vt:lpstr>Wingdings 2</vt:lpstr>
      <vt:lpstr>Median</vt:lpstr>
      <vt:lpstr>Visio</vt:lpstr>
      <vt:lpstr>Database Design</vt:lpstr>
      <vt:lpstr>In this chapter, you will learn:</vt:lpstr>
      <vt:lpstr>Changing Data Into Information</vt:lpstr>
      <vt:lpstr>Changing Data Into Information</vt:lpstr>
      <vt:lpstr>SDLC</vt:lpstr>
      <vt:lpstr>Information System </vt:lpstr>
      <vt:lpstr>Information System</vt:lpstr>
      <vt:lpstr>Information System</vt:lpstr>
      <vt:lpstr>The System Development Life Cycle (SDLC)</vt:lpstr>
      <vt:lpstr>The System Development Life Cycle (SDLC)</vt:lpstr>
      <vt:lpstr>The System Development Life Cycle (SDLC)</vt:lpstr>
      <vt:lpstr>The System Development Life Cycle (SDLC)</vt:lpstr>
      <vt:lpstr>The System Development Life Cycle (SDLC)</vt:lpstr>
      <vt:lpstr>The System Development Life Cycle (SDLC)</vt:lpstr>
      <vt:lpstr>The System Development Life Cycle (SDLC)</vt:lpstr>
      <vt:lpstr>The Database Life Cycle (DBLC)</vt:lpstr>
      <vt:lpstr>The Database Life Cycle (DBLC)</vt:lpstr>
      <vt:lpstr>The Database Life Cycle (DBLC)</vt:lpstr>
      <vt:lpstr>PowerPoint Presentation</vt:lpstr>
      <vt:lpstr>Business Rules</vt:lpstr>
      <vt:lpstr>Business Rules</vt:lpstr>
      <vt:lpstr>Business Rules</vt:lpstr>
      <vt:lpstr>Fact-Finding Techniques</vt:lpstr>
      <vt:lpstr>Fact-Finding Techniques</vt:lpstr>
      <vt:lpstr>Fact-Finding Techniques</vt:lpstr>
      <vt:lpstr>The Database Life Cycle (DBLC)</vt:lpstr>
      <vt:lpstr>The Database Life Cycle (DBLC)</vt:lpstr>
      <vt:lpstr>The Database Life Cycle (DBLC)</vt:lpstr>
      <vt:lpstr>The Database Life Cycle (DBLC)</vt:lpstr>
      <vt:lpstr>The Database Life Cycle (DBLC)</vt:lpstr>
      <vt:lpstr>The Database Life Cycle (DBLC)</vt:lpstr>
      <vt:lpstr>The Database Life Cycle (DBLC)</vt:lpstr>
      <vt:lpstr>The Database Life Cycle (DBLC)</vt:lpstr>
      <vt:lpstr>Database Design Strategies</vt:lpstr>
      <vt:lpstr>Database Design Strategies</vt:lpstr>
      <vt:lpstr>Database Design Strategies</vt:lpstr>
      <vt:lpstr>Centralized vs Decentralized Design</vt:lpstr>
      <vt:lpstr>Centralized vs Decentralized Design</vt:lpstr>
      <vt:lpstr>Centralized vs Decentralized Design</vt:lpstr>
      <vt:lpstr>Centralized vs Decentralized Design</vt:lpstr>
      <vt:lpstr>Centralized vs Decentralized Design</vt:lpstr>
      <vt:lpstr>Centralized vs Decentralized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 and Database</dc:title>
  <dc:creator>uitm</dc:creator>
  <cp:lastModifiedBy>Muhd Eizan Shafiq Abd Aziz</cp:lastModifiedBy>
  <cp:revision>198</cp:revision>
  <dcterms:created xsi:type="dcterms:W3CDTF">2007-07-09T02:24:53Z</dcterms:created>
  <dcterms:modified xsi:type="dcterms:W3CDTF">2018-06-25T02:45:16Z</dcterms:modified>
</cp:coreProperties>
</file>